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79" r:id="rId1"/>
  </p:sldMasterIdLst>
  <p:notesMasterIdLst>
    <p:notesMasterId r:id="rId27"/>
  </p:notesMasterIdLst>
  <p:handoutMasterIdLst>
    <p:handoutMasterId r:id="rId28"/>
  </p:handoutMasterIdLst>
  <p:sldIdLst>
    <p:sldId id="315" r:id="rId2"/>
    <p:sldId id="369" r:id="rId3"/>
    <p:sldId id="366" r:id="rId4"/>
    <p:sldId id="364" r:id="rId5"/>
    <p:sldId id="328" r:id="rId6"/>
    <p:sldId id="351" r:id="rId7"/>
    <p:sldId id="345" r:id="rId8"/>
    <p:sldId id="346" r:id="rId9"/>
    <p:sldId id="335" r:id="rId10"/>
    <p:sldId id="336" r:id="rId11"/>
    <p:sldId id="337" r:id="rId12"/>
    <p:sldId id="338" r:id="rId13"/>
    <p:sldId id="341" r:id="rId14"/>
    <p:sldId id="347" r:id="rId15"/>
    <p:sldId id="342" r:id="rId16"/>
    <p:sldId id="326" r:id="rId17"/>
    <p:sldId id="352" r:id="rId18"/>
    <p:sldId id="370" r:id="rId19"/>
    <p:sldId id="353" r:id="rId20"/>
    <p:sldId id="354" r:id="rId21"/>
    <p:sldId id="348" r:id="rId22"/>
    <p:sldId id="356" r:id="rId23"/>
    <p:sldId id="304" r:id="rId24"/>
    <p:sldId id="357" r:id="rId25"/>
    <p:sldId id="317" r:id="rId26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ja Jakšić" initials="MJ" lastIdx="0" clrIdx="0">
    <p:extLst>
      <p:ext uri="{19B8F6BF-5375-455C-9EA6-DF929625EA0E}">
        <p15:presenceInfo xmlns:p15="http://schemas.microsoft.com/office/powerpoint/2012/main" userId="Maja Jakši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66"/>
    <a:srgbClr val="0028A8"/>
    <a:srgbClr val="C0C0C0"/>
    <a:srgbClr val="E6E6E6"/>
    <a:srgbClr val="0099FF"/>
    <a:srgbClr val="FFCC00"/>
    <a:srgbClr val="FF99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1241" autoAdjust="0"/>
  </p:normalViewPr>
  <p:slideViewPr>
    <p:cSldViewPr>
      <p:cViewPr varScale="1">
        <p:scale>
          <a:sx n="62" d="100"/>
          <a:sy n="62" d="100"/>
        </p:scale>
        <p:origin x="1075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0AA0239E-BCAA-4A44-81F4-7954F37CF6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hr-HR" sz="900" smtClean="0">
              <a:solidFill>
                <a:schemeClr val="accent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335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8638A-3554-4457-80EE-86CEACD447CF}" type="datetimeFigureOut">
              <a:rPr lang="hr-HR" smtClean="0"/>
              <a:t>12.2.2018.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28EC-06A8-4DE1-B69A-AA818902D2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8943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8638A-3554-4457-80EE-86CEACD447CF}" type="datetimeFigureOut">
              <a:rPr lang="hr-HR" smtClean="0"/>
              <a:t>12.2.2018.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28EC-06A8-4DE1-B69A-AA818902D2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0102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8638A-3554-4457-80EE-86CEACD447CF}" type="datetimeFigureOut">
              <a:rPr lang="hr-HR" smtClean="0"/>
              <a:t>12.2.2018.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28EC-06A8-4DE1-B69A-AA818902D2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5529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8638A-3554-4457-80EE-86CEACD447CF}" type="datetimeFigureOut">
              <a:rPr lang="hr-HR" smtClean="0"/>
              <a:t>12.2.2018.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28EC-06A8-4DE1-B69A-AA818902D2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577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8638A-3554-4457-80EE-86CEACD447CF}" type="datetimeFigureOut">
              <a:rPr lang="hr-HR" smtClean="0"/>
              <a:t>12.2.2018.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28EC-06A8-4DE1-B69A-AA818902D2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4357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8638A-3554-4457-80EE-86CEACD447CF}" type="datetimeFigureOut">
              <a:rPr lang="hr-HR" smtClean="0"/>
              <a:t>12.2.2018.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28EC-06A8-4DE1-B69A-AA818902D2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3201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8638A-3554-4457-80EE-86CEACD447CF}" type="datetimeFigureOut">
              <a:rPr lang="hr-HR" smtClean="0"/>
              <a:t>12.2.2018.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28EC-06A8-4DE1-B69A-AA818902D2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1253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8638A-3554-4457-80EE-86CEACD447CF}" type="datetimeFigureOut">
              <a:rPr lang="hr-HR" smtClean="0"/>
              <a:t>12.2.2018.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28EC-06A8-4DE1-B69A-AA818902D2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702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8638A-3554-4457-80EE-86CEACD447CF}" type="datetimeFigureOut">
              <a:rPr lang="hr-HR" smtClean="0"/>
              <a:t>12.2.2018.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28EC-06A8-4DE1-B69A-AA818902D2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8353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8638A-3554-4457-80EE-86CEACD447CF}" type="datetimeFigureOut">
              <a:rPr lang="hr-HR" smtClean="0"/>
              <a:t>12.2.2018.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28EC-06A8-4DE1-B69A-AA818902D2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0139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8638A-3554-4457-80EE-86CEACD447CF}" type="datetimeFigureOut">
              <a:rPr lang="hr-HR" smtClean="0"/>
              <a:t>12.2.2018.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28EC-06A8-4DE1-B69A-AA818902D2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9446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8638A-3554-4457-80EE-86CEACD447CF}" type="datetimeFigureOut">
              <a:rPr lang="hr-HR" smtClean="0"/>
              <a:t>12.2.2018.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A28EC-06A8-4DE1-B69A-AA818902D225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2725" y="228600"/>
            <a:ext cx="854075" cy="990600"/>
          </a:xfrm>
          <a:prstGeom prst="rect">
            <a:avLst/>
          </a:prstGeom>
          <a:noFill/>
          <a:ln w="38100" cap="sq">
            <a:solidFill>
              <a:srgbClr val="333333"/>
            </a:solidFill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58699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partof.com/portfolio/toonaday/illustration/frustrated-father-crying-with-his-son-1129138.html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partof.com/portfolio/toonaday/illustration/cartoon-sleepless-mother-carrying-a-crying-baby-1048155.html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31.jpeg"/><Relationship Id="rId18" Type="http://schemas.openxmlformats.org/officeDocument/2006/relationships/image" Target="../media/image16.png"/><Relationship Id="rId3" Type="http://schemas.openxmlformats.org/officeDocument/2006/relationships/image" Target="../media/image12.jpeg"/><Relationship Id="rId7" Type="http://schemas.openxmlformats.org/officeDocument/2006/relationships/image" Target="../media/image42.jpeg"/><Relationship Id="rId12" Type="http://schemas.openxmlformats.org/officeDocument/2006/relationships/image" Target="../media/image43.jpeg"/><Relationship Id="rId17" Type="http://schemas.openxmlformats.org/officeDocument/2006/relationships/image" Target="../media/image46.png"/><Relationship Id="rId2" Type="http://schemas.openxmlformats.org/officeDocument/2006/relationships/hyperlink" Target="http://www.google.hr/url?url=http://www.clipartof.com/portfolio/toonaday/toon&amp;rct=j&amp;frm=1&amp;q=&amp;esrc=s&amp;sa=U&amp;ei=IUt3VLCkM8fVPMPigKgF&amp;ved=0CBYQ9QEwATgo&amp;usg=AFQjCNGQ1mJfZFavpSlIJ0nm_sxrC2OjsA" TargetMode="External"/><Relationship Id="rId16" Type="http://schemas.openxmlformats.org/officeDocument/2006/relationships/image" Target="../media/image2.jpeg"/><Relationship Id="rId20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hr/url?url=http://bestnannynewsletter.blogspot.com/2013_04_01_archive.html&amp;rct=j&amp;frm=1&amp;q=&amp;esrc=s&amp;sa=U&amp;ei=8lN4VLjeKMHEPLqMgZAF&amp;ved=0CBwQ9QEwAw&amp;usg=AFQjCNGh8bnGSfcDj83VovC77Rg9joknGw" TargetMode="External"/><Relationship Id="rId11" Type="http://schemas.openxmlformats.org/officeDocument/2006/relationships/hyperlink" Target="http://www.google.hr/url?url=http://folliedimamma.blogspot.com/2011/09/sopravvivere-al-primo-mese.html&amp;rct=j&amp;frm=1&amp;q=&amp;esrc=s&amp;sa=U&amp;ei=AdV8VKKEBuj-ygP9jYDgCw&amp;ved=0CCQQ9QEwBw&amp;usg=AFQjCNFNOEhBqUsRBzvqmE6rhX7UQk6Y1Q" TargetMode="External"/><Relationship Id="rId5" Type="http://schemas.openxmlformats.org/officeDocument/2006/relationships/image" Target="../media/image41.jpeg"/><Relationship Id="rId15" Type="http://schemas.openxmlformats.org/officeDocument/2006/relationships/image" Target="../media/image45.jpeg"/><Relationship Id="rId10" Type="http://schemas.openxmlformats.org/officeDocument/2006/relationships/image" Target="../media/image13.jpeg"/><Relationship Id="rId19" Type="http://schemas.openxmlformats.org/officeDocument/2006/relationships/image" Target="../media/image47.jpeg"/><Relationship Id="rId4" Type="http://schemas.openxmlformats.org/officeDocument/2006/relationships/hyperlink" Target="http://www.clipartof.com/portfolio/toonaday/illustration/cartoon-woman-shopping-with-her-son-1047896.html" TargetMode="External"/><Relationship Id="rId9" Type="http://schemas.openxmlformats.org/officeDocument/2006/relationships/hyperlink" Target="http://www.clipartof.com/portfolio/toonaday/illustration/cartoon-dysfunctional-family-fighting-443777.html" TargetMode="External"/><Relationship Id="rId1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r/url?url=http://www.clipartof.com/portfolio/toonaday/toon&amp;rct=j&amp;frm=1&amp;q=&amp;esrc=s&amp;sa=U&amp;ei=IUt3VLCkM8fVPMPigKgF&amp;ved=0CBYQ9QEwATgo&amp;usg=AFQjCNGQ1mJfZFavpSlIJ0nm_sxrC2OjsA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openxmlformats.org/officeDocument/2006/relationships/image" Target="../media/image56.jpeg"/><Relationship Id="rId18" Type="http://schemas.openxmlformats.org/officeDocument/2006/relationships/hyperlink" Target="http://www.google.hr/url?url=http://it.123rf.com/profile_alekksall&amp;rct=j&amp;frm=1&amp;q=&amp;esrc=s&amp;sa=U&amp;ei=d9Z8VITjEaW6ygOSwYK4DQ&amp;ved=0CBoQ9QEwAjgU&amp;usg=AFQjCNGQwyfCmKKaIOONjcIMPl0W-kp8aw" TargetMode="External"/><Relationship Id="rId26" Type="http://schemas.openxmlformats.org/officeDocument/2006/relationships/image" Target="../media/image63.jpeg"/><Relationship Id="rId3" Type="http://schemas.openxmlformats.org/officeDocument/2006/relationships/hyperlink" Target="http://www.clipartof.com/portfolio/toonaday/illustration/cartoon-family-rafting-441632.html" TargetMode="External"/><Relationship Id="rId21" Type="http://schemas.openxmlformats.org/officeDocument/2006/relationships/image" Target="../media/image60.jpeg"/><Relationship Id="rId7" Type="http://schemas.openxmlformats.org/officeDocument/2006/relationships/hyperlink" Target="http://www.google.hr/url?url=http://schoolclipart.net/design/clip-art-of-a-happy-male-and-female-students-sitting-in-class-by-alex-bannykh-328&amp;rct=j&amp;frm=1&amp;q=&amp;esrc=s&amp;sa=U&amp;ei=PlR4VLDEA4e5OKOWgZgN&amp;ved=0CCgQ9QEwCQ&amp;usg=AFQjCNHc-DOn7bcj9CXlworNTXziCigETA" TargetMode="External"/><Relationship Id="rId12" Type="http://schemas.openxmlformats.org/officeDocument/2006/relationships/image" Target="../media/image55.jpeg"/><Relationship Id="rId17" Type="http://schemas.openxmlformats.org/officeDocument/2006/relationships/image" Target="../media/image58.jpeg"/><Relationship Id="rId25" Type="http://schemas.openxmlformats.org/officeDocument/2006/relationships/hyperlink" Target="http://www.google.hr/url?url=http://discoveryschoolpkclass.blogspot.com/2014_08_18_archive.html&amp;rct=j&amp;frm=1&amp;q=&amp;esrc=s&amp;sa=U&amp;ei=E6h8VPeADcmeywP0v4LADQ&amp;ved=0CC4Q9QEwDDg8&amp;usg=AFQjCNHBjr26Ofy3hp9uiizgIAt1kKNMfg" TargetMode="External"/><Relationship Id="rId2" Type="http://schemas.openxmlformats.org/officeDocument/2006/relationships/image" Target="../media/image50.jpeg"/><Relationship Id="rId16" Type="http://schemas.openxmlformats.org/officeDocument/2006/relationships/hyperlink" Target="http://www.google.hr/url?url=http://it.123rf.com/clipart-vettori/mamma.html&amp;rct=j&amp;frm=1&amp;q=&amp;esrc=s&amp;sa=U&amp;ei=AdV8VKKEBuj-ygP9jYDgCw&amp;ved=0CDYQ9QEwEA&amp;usg=AFQjCNG9Gw9eGYM9pHfknmfVDf2CAcBm_w" TargetMode="External"/><Relationship Id="rId20" Type="http://schemas.openxmlformats.org/officeDocument/2006/relationships/hyperlink" Target="http://www.google.hr/url?url=http://imgkid.com/parents-and-children-at-school-clip-art.shtml&amp;rct=j&amp;frm=1&amp;q=&amp;esrc=s&amp;sa=U&amp;ei=3Kd8VKibF4viywP3yoHQAg&amp;ved=0CDYQ9QEwEDgo&amp;usg=AFQjCNFHmpahnALfTuFhGa2qBlC77FgWAw" TargetMode="External"/><Relationship Id="rId29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11" Type="http://schemas.openxmlformats.org/officeDocument/2006/relationships/hyperlink" Target="http://www.google.hr/url?url=http://www.holyfamily.us/hfs/School/Elementary%20Teacher%20Pages/Fourth%20Grade%20-%20Ms.%20Marcucci/ILA/&amp;rct=j&amp;frm=1&amp;q=&amp;esrc=s&amp;sa=U&amp;ei=OqV8VNOoHqSgyAOO6IDABw&amp;ved=0CBgQ9QEwAQ&amp;usg=AFQjCNG0QlL7G3hW_f9kJrpmnrDFo838pQ" TargetMode="External"/><Relationship Id="rId24" Type="http://schemas.openxmlformats.org/officeDocument/2006/relationships/image" Target="../media/image62.jpeg"/><Relationship Id="rId5" Type="http://schemas.openxmlformats.org/officeDocument/2006/relationships/hyperlink" Target="http://www.google.hr/url?url=http://www.clipartpanda.com/categories/happy-student-clipart&amp;rct=j&amp;frm=1&amp;q=&amp;esrc=s&amp;sa=U&amp;ei=PlR4VLDEA4e5OKOWgZgN&amp;ved=0CBwQ9QEwAw&amp;usg=AFQjCNEnaQvul9OeontAlJrXU9_-b7PxHQ" TargetMode="External"/><Relationship Id="rId15" Type="http://schemas.openxmlformats.org/officeDocument/2006/relationships/image" Target="../media/image57.jpeg"/><Relationship Id="rId23" Type="http://schemas.openxmlformats.org/officeDocument/2006/relationships/hyperlink" Target="http://www.google.hr/url?url=http://images-search.com/cartoon-love-image/&amp;rct=j&amp;frm=1&amp;q=&amp;esrc=s&amp;sa=U&amp;ei=REZ4VOqdI8OBPf2PgKgF&amp;ved=0CBoQ9QEwAjh4&amp;usg=AFQjCNGruTeDY5b-kBnlwgp-kFNnejxY8Q" TargetMode="External"/><Relationship Id="rId28" Type="http://schemas.openxmlformats.org/officeDocument/2006/relationships/image" Target="../media/image64.jpeg"/><Relationship Id="rId10" Type="http://schemas.openxmlformats.org/officeDocument/2006/relationships/image" Target="../media/image54.jpeg"/><Relationship Id="rId19" Type="http://schemas.openxmlformats.org/officeDocument/2006/relationships/image" Target="../media/image59.jpeg"/><Relationship Id="rId4" Type="http://schemas.openxmlformats.org/officeDocument/2006/relationships/image" Target="../media/image51.jpeg"/><Relationship Id="rId9" Type="http://schemas.openxmlformats.org/officeDocument/2006/relationships/hyperlink" Target="http://www.google.hr/url?url=http://www.dreamstime.com/royalty-free-stock-photo-happy-pupil-girl-image10715885&amp;rct=j&amp;frm=1&amp;q=&amp;esrc=s&amp;sa=U&amp;ei=_aN8VLiWOoGqywO2q4DABQ&amp;ved=0CB4Q9QEwBA&amp;usg=AFQjCNHQtvIJRNwEiN5FJv2M_gnVmdKs3Q" TargetMode="External"/><Relationship Id="rId14" Type="http://schemas.openxmlformats.org/officeDocument/2006/relationships/hyperlink" Target="http://www.google.hr/url?url=http://it.dreamstime.com/immagini-stock-madre-e-figlio-image26739284&amp;rct=j&amp;frm=1&amp;q=&amp;esrc=s&amp;sa=U&amp;ei=AdV8VKKEBuj-ygP9jYDgCw&amp;ved=0CDAQ9QEwDQ&amp;usg=AFQjCNFcP_ltKWqBvEXMKfipXXS9Tdy2gg" TargetMode="External"/><Relationship Id="rId22" Type="http://schemas.openxmlformats.org/officeDocument/2006/relationships/image" Target="../media/image61.jpeg"/><Relationship Id="rId27" Type="http://schemas.openxmlformats.org/officeDocument/2006/relationships/hyperlink" Target="http://thumbs.dreamstime.com/z/famiglia-felice-con-il-padre-la-madre-e-la-holding-h-del-figlio-23682891.jpg" TargetMode="External"/><Relationship Id="rId30" Type="http://schemas.openxmlformats.org/officeDocument/2006/relationships/image" Target="../media/image6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hyperlink" Target="http://www.google.hr/url?url=http://www.clipartof.com/portfolio/toonaday/toon&amp;rct=j&amp;frm=1&amp;q=&amp;esrc=s&amp;sa=U&amp;ei=IUt3VLCkM8fVPMPigKgF&amp;ved=0CBYQ9QEwATgo&amp;usg=AFQjCNGQ1mJfZFavpSlIJ0nm_sxrC2OjsA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hyperlink" Target="http://www.clipartof.com/portfolio/toonaday/illustration/cartoon-dysfunctional-family-fighting-443777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41438"/>
            <a:ext cx="6172200" cy="766762"/>
          </a:xfrm>
        </p:spPr>
        <p:txBody>
          <a:bodyPr vert="horz" lIns="68579" tIns="34289" rIns="68579" bIns="34289" rtlCol="0" anchor="ctr">
            <a:noAutofit/>
          </a:bodyPr>
          <a:lstStyle/>
          <a:p>
            <a:pPr eaLnBrk="1" hangingPunct="1">
              <a:defRPr/>
            </a:pPr>
            <a:r>
              <a:rPr lang="hr-HR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	</a:t>
            </a:r>
            <a:endParaRPr lang="en-US" sz="1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idx="4294967295"/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lIns="68579" tIns="34289" rIns="68579" bIns="34289" rtlCol="0" anchor="t">
            <a:normAutofit fontScale="25000" lnSpcReduction="20000"/>
          </a:bodyPr>
          <a:lstStyle/>
          <a:p>
            <a:pPr marL="454561" indent="-342386">
              <a:buNone/>
            </a:pPr>
            <a:endParaRPr lang="hr-HR" sz="1265" b="1" dirty="0">
              <a:solidFill>
                <a:schemeClr val="accent2"/>
              </a:solidFill>
              <a:latin typeface="Arial" pitchFamily="34" charset="0"/>
            </a:endParaRPr>
          </a:p>
          <a:p>
            <a:pPr marL="454561" indent="-342386">
              <a:buNone/>
            </a:pPr>
            <a:endParaRPr lang="hr-HR" sz="1265" b="1" dirty="0">
              <a:solidFill>
                <a:schemeClr val="accent2"/>
              </a:solidFill>
              <a:latin typeface="Arial" pitchFamily="34" charset="0"/>
              <a:cs typeface="Segoe UI Semibold" panose="020B0702040204020203" pitchFamily="34" charset="0"/>
            </a:endParaRPr>
          </a:p>
          <a:p>
            <a:pPr marL="454561" indent="-342386">
              <a:buNone/>
            </a:pPr>
            <a:endParaRPr lang="hr-HR" sz="1265" b="1" dirty="0">
              <a:solidFill>
                <a:schemeClr val="accent2"/>
              </a:solidFill>
              <a:latin typeface="Arial" pitchFamily="34" charset="0"/>
              <a:cs typeface="Segoe UI Semibold" panose="020B0702040204020203" pitchFamily="34" charset="0"/>
            </a:endParaRPr>
          </a:p>
          <a:p>
            <a:pPr marL="454561" indent="-342386">
              <a:buNone/>
            </a:pPr>
            <a:endParaRPr lang="hr-HR" sz="900" b="1" dirty="0">
              <a:solidFill>
                <a:schemeClr val="accent2"/>
              </a:solidFill>
              <a:latin typeface="Arial" pitchFamily="34" charset="0"/>
              <a:cs typeface="Segoe UI Semibold" panose="020B0702040204020203" pitchFamily="34" charset="0"/>
            </a:endParaRPr>
          </a:p>
          <a:p>
            <a:pPr marL="0" indent="0">
              <a:buNone/>
            </a:pPr>
            <a:r>
              <a:rPr lang="hr-HR" sz="9600" b="1" dirty="0" smtClean="0">
                <a:solidFill>
                  <a:srgbClr val="000066"/>
                </a:solidFill>
                <a:cs typeface="Segoe UI Semibold" panose="020B0702040204020203" pitchFamily="34" charset="0"/>
              </a:rPr>
              <a:t>          MEĐUOBITELJSKA KOMUNIKACIJA I AUTORITET RODITELJA  </a:t>
            </a:r>
            <a:r>
              <a:rPr lang="hr-HR" sz="11200" b="1" dirty="0" smtClean="0">
                <a:solidFill>
                  <a:srgbClr val="000066"/>
                </a:solidFill>
                <a:cs typeface="Segoe UI Semibold" panose="020B0702040204020203" pitchFamily="34" charset="0"/>
              </a:rPr>
              <a:t>			          </a:t>
            </a:r>
          </a:p>
          <a:p>
            <a:pPr marL="0" indent="0">
              <a:buNone/>
            </a:pPr>
            <a:r>
              <a:rPr lang="hr-HR" sz="6400" b="1" dirty="0">
                <a:solidFill>
                  <a:srgbClr val="FF0000"/>
                </a:solidFill>
                <a:cs typeface="Segoe UI Semibold" panose="020B0702040204020203" pitchFamily="34" charset="0"/>
              </a:rPr>
              <a:t> </a:t>
            </a:r>
            <a:r>
              <a:rPr lang="hr-HR" sz="6400" b="1" dirty="0" smtClean="0">
                <a:solidFill>
                  <a:srgbClr val="FF0000"/>
                </a:solidFill>
                <a:cs typeface="Segoe UI Semibold" panose="020B0702040204020203" pitchFamily="34" charset="0"/>
              </a:rPr>
              <a:t>                                            „Najbolji način da roditelji pomognu djeci je da najprije pomognu sebi.</a:t>
            </a:r>
            <a:r>
              <a:rPr lang="hr-HR" sz="6400" dirty="0" smtClean="0">
                <a:solidFill>
                  <a:srgbClr val="FF0000"/>
                </a:solidFill>
              </a:rPr>
              <a:t>”</a:t>
            </a:r>
            <a:endParaRPr lang="hr-HR" sz="6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r-HR" sz="6400" dirty="0">
                <a:solidFill>
                  <a:srgbClr val="FF0000"/>
                </a:solidFill>
              </a:rPr>
              <a:t>						</a:t>
            </a:r>
            <a:endParaRPr lang="hr-HR" sz="9600" b="1" dirty="0" smtClean="0">
              <a:solidFill>
                <a:srgbClr val="000066"/>
              </a:solidFill>
              <a:cs typeface="Segoe UI Semibold" panose="020B0702040204020203" pitchFamily="34" charset="0"/>
            </a:endParaRPr>
          </a:p>
          <a:p>
            <a:pPr marL="454561" indent="-342386">
              <a:lnSpc>
                <a:spcPct val="170000"/>
              </a:lnSpc>
              <a:buNone/>
            </a:pPr>
            <a:endParaRPr lang="hr-HR" sz="3600" b="1" dirty="0">
              <a:solidFill>
                <a:srgbClr val="000066"/>
              </a:solidFill>
              <a:cs typeface="Segoe UI Semibold" panose="020B0702040204020203" pitchFamily="34" charset="0"/>
            </a:endParaRPr>
          </a:p>
          <a:p>
            <a:pPr marL="0" indent="0">
              <a:buNone/>
            </a:pPr>
            <a:r>
              <a:rPr lang="hr-HR" dirty="0" smtClean="0"/>
              <a:t>		</a:t>
            </a:r>
            <a:r>
              <a:rPr lang="hr-HR" sz="4000" dirty="0">
                <a:solidFill>
                  <a:srgbClr val="0033CC"/>
                </a:solidFill>
              </a:rPr>
              <a:t> </a:t>
            </a:r>
            <a:r>
              <a:rPr lang="hr-HR" sz="4000" dirty="0" smtClean="0">
                <a:solidFill>
                  <a:srgbClr val="0033CC"/>
                </a:solidFill>
              </a:rPr>
              <a:t>                                                          </a:t>
            </a:r>
            <a:endParaRPr lang="hr-HR" sz="6400" dirty="0">
              <a:solidFill>
                <a:srgbClr val="0033CC"/>
              </a:solidFill>
            </a:endParaRPr>
          </a:p>
          <a:p>
            <a:pPr marL="454561" indent="-342386">
              <a:lnSpc>
                <a:spcPct val="170000"/>
              </a:lnSpc>
              <a:buNone/>
            </a:pPr>
            <a:endParaRPr lang="hr-HR" sz="43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4561" indent="-342386">
              <a:lnSpc>
                <a:spcPct val="170000"/>
              </a:lnSpc>
              <a:buNone/>
            </a:pPr>
            <a:r>
              <a:rPr lang="hr-HR" sz="6400" dirty="0"/>
              <a:t/>
            </a:r>
            <a:br>
              <a:rPr lang="hr-HR" sz="6400" dirty="0"/>
            </a:br>
            <a:r>
              <a:rPr lang="hr-HR" sz="6400" dirty="0" smtClean="0"/>
              <a:t>						</a:t>
            </a:r>
            <a:endParaRPr lang="hr-HR" sz="6400" b="1" dirty="0" smtClean="0">
              <a:solidFill>
                <a:srgbClr val="000066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hr-HR" sz="6400" b="1" dirty="0">
                <a:solidFill>
                  <a:srgbClr val="000066"/>
                </a:solidFill>
                <a:latin typeface="Segoe UI Semibold" panose="020B0702040204020203" pitchFamily="34" charset="0"/>
                <a:ea typeface="Segoe UI Symbol" panose="020B0502040204020203" pitchFamily="34" charset="0"/>
                <a:cs typeface="Segoe UI Semibold" panose="020B0702040204020203" pitchFamily="34" charset="0"/>
              </a:rPr>
              <a:t> </a:t>
            </a:r>
            <a:r>
              <a:rPr lang="hr-HR" sz="6400" b="1" dirty="0" smtClean="0">
                <a:solidFill>
                  <a:srgbClr val="000066"/>
                </a:solidFill>
                <a:latin typeface="Segoe UI Semibold" panose="020B0702040204020203" pitchFamily="34" charset="0"/>
                <a:ea typeface="Segoe UI Symbol" panose="020B0502040204020203" pitchFamily="34" charset="0"/>
                <a:cs typeface="Segoe UI Semibold" panose="020B0702040204020203" pitchFamily="34" charset="0"/>
              </a:rPr>
              <a:t>  </a:t>
            </a:r>
          </a:p>
          <a:p>
            <a:pPr marL="0" indent="0">
              <a:buNone/>
            </a:pPr>
            <a:endParaRPr lang="hr-HR" sz="4300" b="1" dirty="0">
              <a:solidFill>
                <a:srgbClr val="000066"/>
              </a:solidFill>
              <a:latin typeface="Segoe UI Semibold" panose="020B0702040204020203" pitchFamily="34" charset="0"/>
              <a:ea typeface="Segoe UI Symbol" panose="020B0502040204020203" pitchFamily="34" charset="0"/>
              <a:cs typeface="Segoe UI Semibold" panose="020B0702040204020203" pitchFamily="34" charset="0"/>
            </a:endParaRPr>
          </a:p>
          <a:p>
            <a:pPr>
              <a:buFontTx/>
              <a:buChar char="-"/>
            </a:pPr>
            <a:endParaRPr lang="hr-HR" sz="4300" dirty="0">
              <a:solidFill>
                <a:srgbClr val="0028A8"/>
              </a:solidFill>
            </a:endParaRPr>
          </a:p>
          <a:p>
            <a:pPr marL="454561" indent="-342386">
              <a:buNone/>
            </a:pPr>
            <a:endParaRPr lang="hr-HR" sz="4300" b="1" dirty="0" smtClean="0">
              <a:solidFill>
                <a:srgbClr val="000066"/>
              </a:solidFill>
              <a:ea typeface="Segoe UI Symbol" panose="020B0502040204020203" pitchFamily="34" charset="0"/>
              <a:cs typeface="Segoe UI Semibold" panose="020B0702040204020203" pitchFamily="34" charset="0"/>
            </a:endParaRPr>
          </a:p>
          <a:p>
            <a:pPr marL="454561" indent="-342386" algn="just">
              <a:buNone/>
            </a:pPr>
            <a:endParaRPr lang="hr-HR" sz="1350" b="1" dirty="0">
              <a:solidFill>
                <a:srgbClr val="000066"/>
              </a:solidFill>
              <a:ea typeface="Segoe UI Symbol" panose="020B0502040204020203" pitchFamily="34" charset="0"/>
              <a:cs typeface="Segoe UI Semibold" panose="020B0702040204020203" pitchFamily="34" charset="0"/>
            </a:endParaRPr>
          </a:p>
          <a:p>
            <a:pPr marL="454561" indent="-342386" algn="just">
              <a:buNone/>
            </a:pPr>
            <a:r>
              <a:rPr lang="hr-HR" sz="1350" b="1" dirty="0" smtClean="0">
                <a:solidFill>
                  <a:srgbClr val="000066"/>
                </a:solidFill>
                <a:ea typeface="Segoe UI Symbol" panose="020B0502040204020203" pitchFamily="34" charset="0"/>
                <a:cs typeface="Segoe UI Semibold" panose="020B0702040204020203" pitchFamily="34" charset="0"/>
              </a:rPr>
              <a:t>		</a:t>
            </a:r>
            <a:r>
              <a:rPr lang="hr-HR" sz="2000" b="1" dirty="0" smtClean="0">
                <a:solidFill>
                  <a:srgbClr val="000066"/>
                </a:solidFill>
                <a:ea typeface="Segoe UI Symbol" panose="020B0502040204020203" pitchFamily="34" charset="0"/>
                <a:cs typeface="Segoe UI Semibold" panose="020B0702040204020203" pitchFamily="34" charset="0"/>
              </a:rPr>
              <a:t> </a:t>
            </a:r>
            <a:r>
              <a:rPr lang="hr-HR" sz="2000" b="1" dirty="0">
                <a:solidFill>
                  <a:srgbClr val="000066"/>
                </a:solidFill>
                <a:ea typeface="Segoe UI Symbol" panose="020B0502040204020203" pitchFamily="34" charset="0"/>
                <a:cs typeface="Segoe UI Semibold" panose="020B0702040204020203" pitchFamily="34" charset="0"/>
              </a:rPr>
              <a:t>			</a:t>
            </a:r>
          </a:p>
          <a:p>
            <a:pPr marL="454561" indent="-342386" algn="just">
              <a:buNone/>
            </a:pPr>
            <a:r>
              <a:rPr lang="hr-HR" sz="2000" b="1" dirty="0">
                <a:solidFill>
                  <a:schemeClr val="accent2"/>
                </a:solidFill>
                <a:ea typeface="Segoe UI Symbol" panose="020B0502040204020203" pitchFamily="34" charset="0"/>
                <a:cs typeface="Segoe UI Semibold" panose="020B0702040204020203" pitchFamily="34" charset="0"/>
              </a:rPr>
              <a:t>		           </a:t>
            </a:r>
          </a:p>
          <a:p>
            <a:pPr marL="454561" indent="-342386" algn="just">
              <a:buNone/>
            </a:pPr>
            <a:r>
              <a:rPr lang="hr-HR" sz="1350" b="1" dirty="0">
                <a:solidFill>
                  <a:schemeClr val="accent2"/>
                </a:solidFill>
                <a:latin typeface="Segoe Script" panose="030B0504020000000003" pitchFamily="66" charset="0"/>
                <a:ea typeface="Segoe UI Symbol" panose="020B0502040204020203" pitchFamily="34" charset="0"/>
                <a:cs typeface="Segoe UI Semibold" panose="020B0702040204020203" pitchFamily="34" charset="0"/>
              </a:rPr>
              <a:t>		</a:t>
            </a:r>
          </a:p>
          <a:p>
            <a:pPr marL="454561" indent="-342386" algn="just">
              <a:buNone/>
            </a:pPr>
            <a:r>
              <a:rPr lang="hr-HR" sz="1350" b="1" dirty="0">
                <a:solidFill>
                  <a:schemeClr val="accent2"/>
                </a:solidFill>
                <a:latin typeface="Segoe Script" panose="030B0504020000000003" pitchFamily="66" charset="0"/>
                <a:ea typeface="Segoe UI Symbol" panose="020B0502040204020203" pitchFamily="34" charset="0"/>
                <a:cs typeface="Segoe UI Semibold" panose="020B0702040204020203" pitchFamily="34" charset="0"/>
              </a:rPr>
              <a:t>					</a:t>
            </a:r>
            <a:r>
              <a:rPr lang="hr-HR" sz="1350" b="1" dirty="0">
                <a:solidFill>
                  <a:schemeClr val="accent2"/>
                </a:solidFill>
                <a:latin typeface="Arial" pitchFamily="34" charset="0"/>
              </a:rPr>
              <a:t>	    	</a:t>
            </a:r>
          </a:p>
          <a:p>
            <a:pPr marL="454561" indent="-342386" algn="just">
              <a:buNone/>
            </a:pPr>
            <a:r>
              <a:rPr lang="hr-HR" sz="1350" b="1" dirty="0">
                <a:solidFill>
                  <a:schemeClr val="accent2"/>
                </a:solidFill>
                <a:latin typeface="Arial" pitchFamily="34" charset="0"/>
              </a:rPr>
              <a:t>						         </a:t>
            </a:r>
            <a:endParaRPr lang="hr-HR" sz="1350" b="1" dirty="0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8" name="Picture 6" descr="Povezana sli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4600"/>
            <a:ext cx="8305800" cy="4191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5035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idx="4294967295"/>
          </p:nvPr>
        </p:nvSpPr>
        <p:spPr bwMode="auto">
          <a:xfrm>
            <a:off x="0" y="1"/>
            <a:ext cx="9139518" cy="6858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68579" tIns="34289" rIns="68579" bIns="34289" rtlCol="0" anchor="t">
            <a:normAutofit lnSpcReduction="10000"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endParaRPr lang="hr-H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3300" dirty="0" smtClean="0">
                <a:solidFill>
                  <a:srgbClr val="0028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ZA ČIME ĆU ŽALITI?</a:t>
            </a:r>
            <a:endParaRPr lang="hr-HR" sz="3300" dirty="0">
              <a:solidFill>
                <a:srgbClr val="0028A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Usmjeriti </a:t>
            </a:r>
            <a:r>
              <a:rPr lang="hr-HR" sz="2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na sebe!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hr-HR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Svi </a:t>
            </a:r>
            <a:r>
              <a:rPr lang="hr-HR" sz="2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 svojoj djeci želimo samo najbolje, u to nema sumnje, no jesmo li spremni poraditi na definiciji </a:t>
            </a:r>
            <a:r>
              <a:rPr lang="hr-HR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što je najbolje i zašto je to najbolje. </a:t>
            </a:r>
            <a:endParaRPr lang="hr-HR" sz="20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hr-HR" sz="20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20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20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Prvi </a:t>
            </a:r>
            <a:r>
              <a:rPr lang="hr-HR" sz="2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korak jest definirati svoje ciljeve i vrijednosti</a:t>
            </a:r>
            <a:r>
              <a:rPr lang="hr-HR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r-HR" sz="20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Što </a:t>
            </a:r>
            <a:r>
              <a:rPr lang="hr-HR" sz="2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mom djetetu potrebno? </a:t>
            </a:r>
            <a:endParaRPr lang="hr-HR" sz="20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</a:t>
            </a:r>
            <a:r>
              <a:rPr lang="hr-HR" sz="2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čemu želim da me dijete pamti? </a:t>
            </a:r>
            <a:endParaRPr lang="hr-HR" sz="20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Što </a:t>
            </a:r>
            <a:r>
              <a:rPr lang="hr-HR" sz="2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želim postići odgojem? </a:t>
            </a:r>
            <a:r>
              <a:rPr lang="hr-HR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hr-HR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Koje </a:t>
            </a:r>
            <a:r>
              <a:rPr lang="hr-HR" sz="2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 najvažnije vrijednosti koje želim proslijediti svome djetetu?  </a:t>
            </a:r>
            <a:r>
              <a:rPr lang="hr-HR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hr-HR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Kojih </a:t>
            </a:r>
            <a:r>
              <a:rPr lang="hr-HR" sz="2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trenutaka sa svojim djetetom ću se sjećati </a:t>
            </a:r>
            <a:r>
              <a:rPr lang="hr-HR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kad </a:t>
            </a:r>
            <a:r>
              <a:rPr lang="hr-HR" sz="2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jednog dana budem na samrtnoj postelji? </a:t>
            </a:r>
            <a:endParaRPr lang="hr-HR" sz="20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čime </a:t>
            </a:r>
            <a:r>
              <a:rPr lang="hr-HR" sz="2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ću žaliti?</a:t>
            </a:r>
          </a:p>
        </p:txBody>
      </p:sp>
      <p:pic>
        <p:nvPicPr>
          <p:cNvPr id="5" name="Picture 2" descr="Slikovni rezultat za absent fat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905000"/>
            <a:ext cx="2057400" cy="3352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15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idx="4294967295"/>
          </p:nvPr>
        </p:nvSpPr>
        <p:spPr bwMode="auto">
          <a:xfrm>
            <a:off x="-45757" y="1"/>
            <a:ext cx="9185275" cy="6858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68579" tIns="34289" rIns="68579" bIns="34289" rtlCol="0" anchor="t">
            <a:norm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endParaRPr lang="hr-H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dirty="0" smtClean="0">
                <a:solidFill>
                  <a:srgbClr val="0028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RODITELJSKI ODNOS</a:t>
            </a:r>
            <a:endParaRPr lang="hr-HR" dirty="0">
              <a:solidFill>
                <a:srgbClr val="0028A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endParaRPr lang="hr-HR" sz="16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hr-HR" sz="16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Sile </a:t>
            </a:r>
            <a:r>
              <a:rPr lang="hr-HR" sz="1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izvan obitelji utječu na djecu danas više nego ikada u povijesti. </a:t>
            </a:r>
            <a:endParaRPr lang="hr-HR" sz="16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hr-HR" sz="16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Erozija roditeljskog utjecaja. </a:t>
            </a:r>
          </a:p>
          <a:p>
            <a:pPr marL="0" indent="0" algn="just">
              <a:lnSpc>
                <a:spcPct val="170000"/>
              </a:lnSpc>
              <a:buNone/>
            </a:pPr>
            <a:endParaRPr lang="hr-HR" sz="16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hr-HR" sz="1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Roditelji, </a:t>
            </a:r>
            <a:r>
              <a:rPr lang="hr-HR" sz="1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ipak imaju najveći utjecaj na dijete. </a:t>
            </a:r>
            <a:endParaRPr lang="hr-HR" sz="16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endParaRPr lang="hr-HR" sz="1600" b="1" u="sng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hr-HR" sz="1600" b="1" u="sng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hr-HR" sz="1600" b="1" u="sng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roditeljski odnos ne određuje u potpunosti kakvo će dijete postati. </a:t>
            </a:r>
            <a:endParaRPr lang="hr-HR" sz="1600" b="1" u="sng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Slikovni rezultat za fighting in fami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953000"/>
            <a:ext cx="4114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45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idx="4294967295"/>
          </p:nvPr>
        </p:nvSpPr>
        <p:spPr bwMode="auto">
          <a:xfrm>
            <a:off x="0" y="0"/>
            <a:ext cx="9139518" cy="6858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68579" tIns="34289" rIns="68579" bIns="34289" rtlCol="0" anchor="t">
            <a:norm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endParaRPr lang="hr-H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dirty="0" smtClean="0">
                <a:solidFill>
                  <a:srgbClr val="0028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   BRAČNI ODNOS</a:t>
            </a:r>
          </a:p>
          <a:p>
            <a:pPr marL="0" indent="0" algn="just">
              <a:buNone/>
            </a:pPr>
            <a:endParaRPr lang="hr-H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hr-H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hr-H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r-HR" sz="1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Najvažniji </a:t>
            </a:r>
            <a:r>
              <a:rPr lang="hr-HR" sz="1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odnos u obitelji je bračni </a:t>
            </a:r>
            <a:r>
              <a:rPr lang="hr-HR" sz="1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odnos. SAKRAMENT. </a:t>
            </a:r>
          </a:p>
          <a:p>
            <a:pPr marL="0" indent="0" algn="just">
              <a:buNone/>
            </a:pPr>
            <a:r>
              <a:rPr lang="hr-HR" sz="1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Najvažnija </a:t>
            </a:r>
            <a:r>
              <a:rPr lang="hr-HR" sz="1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stvar koju roditelji mogu učiniti za svoje dijete jest da se međusobno vole i </a:t>
            </a:r>
            <a:r>
              <a:rPr lang="hr-HR" sz="1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hr-HR" sz="1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ostanu zajedno. </a:t>
            </a:r>
            <a:endParaRPr lang="hr-HR" sz="18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r-HR" sz="1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Zdrav </a:t>
            </a:r>
            <a:r>
              <a:rPr lang="hr-HR" sz="1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brak je temelj roditeljstva i najbolja odgojna metoda. </a:t>
            </a:r>
            <a:endParaRPr lang="hr-HR" sz="18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r-HR" sz="1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Zato </a:t>
            </a:r>
            <a:r>
              <a:rPr lang="hr-HR" sz="1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iznimno važno supružnicima pomoći da uspostave dobar odnos prije nego krenu rješavati probleme u odgoju djece. </a:t>
            </a:r>
            <a:endParaRPr lang="hr-HR" sz="18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r-HR" sz="1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Bračno </a:t>
            </a:r>
            <a:r>
              <a:rPr lang="hr-HR" sz="1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zajedništvo roditelja prevažno je za djetetov život. </a:t>
            </a:r>
            <a:r>
              <a:rPr lang="hr-HR" sz="1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Presudno</a:t>
            </a:r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5" name="Content Placeholder 3" descr="ama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4953000"/>
            <a:ext cx="22860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9" descr="C:\Users\Marijeta\Downloads\s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87381"/>
            <a:ext cx="1752600" cy="1645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297" y="180702"/>
            <a:ext cx="1828800" cy="177437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8" name="Picture 10" descr="C:\Users\Marijeta\Downloads\sar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5029200"/>
            <a:ext cx="1952898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343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idx="4294967295"/>
          </p:nvPr>
        </p:nvSpPr>
        <p:spPr bwMode="auto">
          <a:xfrm>
            <a:off x="0" y="0"/>
            <a:ext cx="9113520" cy="7010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68579" tIns="34289" rIns="68579" bIns="34289" rtlCol="0" anchor="t">
            <a:norm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endParaRPr lang="hr-H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dirty="0" smtClean="0">
                <a:solidFill>
                  <a:srgbClr val="0028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NOVI OČEVI</a:t>
            </a:r>
          </a:p>
          <a:p>
            <a:pPr marL="0" indent="0">
              <a:buNone/>
            </a:pPr>
            <a:endParaRPr lang="hr-HR" dirty="0" smtClean="0">
              <a:solidFill>
                <a:srgbClr val="0028A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hr-HR" sz="1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Gdje </a:t>
            </a:r>
            <a:r>
              <a:rPr lang="hr-HR" sz="1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 'očevi prošlosti' završili</a:t>
            </a:r>
            <a:r>
              <a:rPr lang="hr-HR" sz="1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hr-HR" sz="16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hr-HR" sz="1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Paradoks </a:t>
            </a:r>
            <a:r>
              <a:rPr lang="hr-HR" sz="1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novih </a:t>
            </a:r>
            <a:r>
              <a:rPr lang="hr-HR" sz="1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očeva: </a:t>
            </a:r>
            <a:endParaRPr lang="hr-HR" sz="16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1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Sveprisutni </a:t>
            </a:r>
            <a:r>
              <a:rPr lang="hr-HR" sz="1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hr-HR" sz="1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...novi trend od rađaonice...guraju kolica, mijenjaju pelene do borbe za skrbništvo. </a:t>
            </a:r>
            <a:endParaRPr lang="hr-HR" sz="16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6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1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Pitanje </a:t>
            </a:r>
            <a:r>
              <a:rPr lang="hr-HR" sz="1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je: jesu li majke danas spremne za novu verziju </a:t>
            </a:r>
            <a:r>
              <a:rPr lang="hr-HR" sz="1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očeva?</a:t>
            </a:r>
            <a:endParaRPr lang="hr-HR" sz="16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1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Novi očevi, nove majke: redefinirati </a:t>
            </a:r>
            <a:r>
              <a:rPr lang="hr-HR" sz="1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identitet.</a:t>
            </a:r>
            <a:endParaRPr lang="hr-HR" sz="16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1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Rasprava </a:t>
            </a:r>
            <a:r>
              <a:rPr lang="hr-HR" sz="1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odsutnosti ili prisutnosti oca </a:t>
            </a:r>
            <a:r>
              <a:rPr lang="hr-HR" sz="1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 odražava se </a:t>
            </a:r>
            <a:r>
              <a:rPr lang="hr-HR" sz="1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fizičkoj prisutnosti </a:t>
            </a:r>
            <a:r>
              <a:rPr lang="hr-HR" sz="1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oca. </a:t>
            </a:r>
          </a:p>
          <a:p>
            <a:pPr marL="0" indent="0">
              <a:buNone/>
            </a:pPr>
            <a:r>
              <a:rPr lang="hr-HR" sz="1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Otac </a:t>
            </a:r>
            <a:r>
              <a:rPr lang="hr-HR" sz="1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mora utjeloviti </a:t>
            </a:r>
            <a:r>
              <a:rPr lang="hr-HR" sz="1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autoritet, uspostaviti </a:t>
            </a:r>
            <a:r>
              <a:rPr lang="hr-HR" sz="1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očinski </a:t>
            </a:r>
            <a:r>
              <a:rPr lang="hr-HR" sz="1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kod. Očevi su pozvani </a:t>
            </a:r>
            <a:r>
              <a:rPr lang="hr-HR" sz="1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čuvati svoj </a:t>
            </a:r>
            <a:r>
              <a:rPr lang="hr-HR" sz="1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identitet.</a:t>
            </a:r>
          </a:p>
          <a:p>
            <a:pPr marL="0" indent="0">
              <a:buNone/>
            </a:pPr>
            <a:r>
              <a:rPr lang="hr-HR" sz="1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Čini </a:t>
            </a:r>
            <a:r>
              <a:rPr lang="hr-HR" sz="1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da su novi očevi </a:t>
            </a:r>
            <a:r>
              <a:rPr lang="hr-HR" sz="1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bolji </a:t>
            </a:r>
            <a:r>
              <a:rPr lang="hr-HR" sz="1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 prethodnih: ljubazniji, raspoloživi, kompetentniji, ali moraju </a:t>
            </a:r>
            <a:r>
              <a:rPr lang="hr-HR" sz="1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vratiti</a:t>
            </a:r>
          </a:p>
          <a:p>
            <a:pPr marL="0" indent="0">
              <a:buNone/>
            </a:pPr>
            <a:r>
              <a:rPr lang="hr-HR" sz="1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ono </a:t>
            </a:r>
            <a:r>
              <a:rPr lang="hr-HR" sz="1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što su </a:t>
            </a:r>
            <a:r>
              <a:rPr lang="hr-HR" sz="1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izgubili – </a:t>
            </a:r>
            <a:r>
              <a:rPr lang="hr-HR" sz="16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AUTORITET.</a:t>
            </a:r>
            <a:endParaRPr lang="hr-HR" sz="16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1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Često vidimo kako su djeca, a ne više očevi gazde</a:t>
            </a:r>
            <a:r>
              <a:rPr lang="hr-HR" sz="1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6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1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NOVI očevi preuzimaju brojne </a:t>
            </a:r>
            <a:r>
              <a:rPr lang="hr-HR" sz="1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obveze, </a:t>
            </a:r>
            <a:r>
              <a:rPr lang="hr-HR" sz="1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 očinska figura blijedi</a:t>
            </a:r>
            <a:r>
              <a:rPr lang="hr-HR" sz="1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hr-HR" sz="1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muškarca...</a:t>
            </a:r>
            <a:r>
              <a:rPr lang="hr-HR" sz="1600" dirty="0" smtClean="0">
                <a:solidFill>
                  <a:srgbClr val="000066"/>
                </a:solidFill>
              </a:rPr>
              <a:t> </a:t>
            </a:r>
          </a:p>
          <a:p>
            <a:endParaRPr lang="hr-HR" sz="1600" dirty="0">
              <a:solidFill>
                <a:srgbClr val="000066"/>
              </a:solidFill>
            </a:endParaRPr>
          </a:p>
          <a:p>
            <a:pPr marL="0" indent="0">
              <a:buNone/>
            </a:pPr>
            <a:endParaRPr lang="hr-HR" sz="1600" dirty="0">
              <a:solidFill>
                <a:srgbClr val="000066"/>
              </a:solidFill>
              <a:cs typeface="Segoe UI Semibold" panose="020B0702040204020203" pitchFamily="34" charset="0"/>
            </a:endParaRPr>
          </a:p>
          <a:p>
            <a:endParaRPr lang="hr-HR" sz="16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>
              <a:solidFill>
                <a:srgbClr val="000066"/>
              </a:solidFill>
            </a:endParaRPr>
          </a:p>
          <a:p>
            <a:pPr marL="0" indent="0" algn="just">
              <a:lnSpc>
                <a:spcPct val="170000"/>
              </a:lnSpc>
              <a:buNone/>
            </a:pPr>
            <a:endParaRPr lang="hr-HR" dirty="0">
              <a:solidFill>
                <a:srgbClr val="000066"/>
              </a:solidFill>
            </a:endParaRPr>
          </a:p>
        </p:txBody>
      </p:sp>
      <p:pic>
        <p:nvPicPr>
          <p:cNvPr id="4" name="Picture 3" descr="C:\Users\Marijeta\Desktop\i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11183"/>
            <a:ext cx="1554480" cy="1219201"/>
          </a:xfrm>
          <a:prstGeom prst="rect">
            <a:avLst/>
          </a:prstGeom>
          <a:noFill/>
        </p:spPr>
      </p:pic>
      <p:pic>
        <p:nvPicPr>
          <p:cNvPr id="6" name="Picture 16" descr="Frustrated Father Crying With His Son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1066800"/>
            <a:ext cx="1676400" cy="1526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Slikovni rezultat za FATHERHOOD AND MOTHERHOO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11184"/>
            <a:ext cx="3657600" cy="222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953001"/>
            <a:ext cx="3048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21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79653"/>
            <a:ext cx="9144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hr-HR" dirty="0"/>
          </a:p>
          <a:p>
            <a:pPr algn="just"/>
            <a:r>
              <a:rPr lang="hr-HR" sz="2400" dirty="0" smtClean="0"/>
              <a:t>					</a:t>
            </a:r>
            <a:endParaRPr lang="hr-HR" sz="2400" dirty="0"/>
          </a:p>
          <a:p>
            <a:pPr algn="just"/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SUVIŠNOST NEBESKOG OCA </a:t>
            </a:r>
          </a:p>
          <a:p>
            <a:pPr algn="just"/>
            <a:r>
              <a:rPr lang="hr-HR" sz="2400" dirty="0" smtClean="0"/>
              <a:t>                                    </a:t>
            </a:r>
          </a:p>
          <a:p>
            <a:pPr algn="just"/>
            <a:endParaRPr lang="hr-HR" sz="2400" dirty="0"/>
          </a:p>
          <a:p>
            <a:pPr algn="just"/>
            <a:endParaRPr lang="hr-HR" sz="2400" dirty="0" smtClean="0"/>
          </a:p>
          <a:p>
            <a:pPr algn="just"/>
            <a:r>
              <a:rPr lang="hr-HR" dirty="0" smtClean="0"/>
              <a:t> </a:t>
            </a:r>
            <a:r>
              <a:rPr lang="hr-HR" dirty="0"/>
              <a:t>	</a:t>
            </a:r>
            <a:r>
              <a:rPr lang="hr-HR" dirty="0" smtClean="0"/>
              <a:t>					</a:t>
            </a:r>
            <a:endParaRPr lang="hr-HR" dirty="0"/>
          </a:p>
          <a:p>
            <a:pPr algn="just"/>
            <a:endParaRPr lang="hr-H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hr-H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Danas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od pater familiasa došlo do pojma beznačajnog oca. Sve više žena se odlučuje da će postati samohrane majke. 2010. g rodilište u Milanu u prosjeku  ima 6 000 poroda godišnje obznanilo je podatke o </a:t>
            </a: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trendu rađanja djece „bez oca“.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Svako peto je takvo. 1298 , a </a:t>
            </a: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72 % talijanki nije prijavilo identitet oca prilikom rođenja djeteta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dobrom razinom naobrazbe (53% ih ima fakultetsku diplomu) i u dobi od oko 35 godina. Dakle, profil odgovara ženama sposobnim za svjesne i neovisne odabire. Govori li ovaj fenomen samo o novim ženskim slobodama ili i o sve težim odnosima među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spolovima... Žene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danas suočene s odbijanjem, nezainteresiranošću muškaraca odlučuju se na samohrano majčinstvo. </a:t>
            </a:r>
            <a:endParaRPr lang="hr-H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jedna velika </a:t>
            </a: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RAZLIKA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između M i Ž. Mi žene imamo vremensko ograničenje koje nam diktira tijelo koje prestaje biti plodno mnogo prije nego što ostari. </a:t>
            </a:r>
            <a:endParaRPr lang="hr-H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mogu postati očevi sve do poodmakle dobi</a:t>
            </a: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098" name="Picture 2" descr="Slikovni rezultat za heavenly fat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2667000" cy="3162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16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idx="4294967295"/>
          </p:nvPr>
        </p:nvSpPr>
        <p:spPr bwMode="auto">
          <a:xfrm>
            <a:off x="-45757" y="1"/>
            <a:ext cx="9185275" cy="6857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68579" tIns="34289" rIns="68579" bIns="34289" rtlCol="0" anchor="t">
            <a:norm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endParaRPr lang="hr-H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dirty="0" smtClean="0">
                <a:solidFill>
                  <a:srgbClr val="0028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SAVRŠENE MAJKE</a:t>
            </a:r>
          </a:p>
          <a:p>
            <a:pPr marL="0" indent="0">
              <a:buNone/>
            </a:pPr>
            <a:endParaRPr lang="hr-HR" sz="1600" dirty="0" smtClean="0">
              <a:solidFill>
                <a:srgbClr val="0028A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1600" dirty="0" smtClean="0">
                <a:solidFill>
                  <a:srgbClr val="0028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hr-HR" sz="1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Majke </a:t>
            </a:r>
            <a:r>
              <a:rPr lang="hr-HR" sz="1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danas same sebi nameću obvezu </a:t>
            </a:r>
            <a:r>
              <a:rPr lang="hr-HR" sz="1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savršenstva. SUPERMAMA : </a:t>
            </a:r>
          </a:p>
          <a:p>
            <a:pPr>
              <a:lnSpc>
                <a:spcPct val="100000"/>
              </a:lnSpc>
            </a:pPr>
            <a:r>
              <a:rPr lang="hr-HR" sz="1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Danas je biti majka mnogo kompleksnije nego prije. </a:t>
            </a:r>
            <a:endParaRPr lang="hr-HR" sz="16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hr-HR" sz="1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Biti </a:t>
            </a:r>
            <a:r>
              <a:rPr lang="hr-HR" sz="1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majka </a:t>
            </a:r>
            <a:r>
              <a:rPr lang="hr-HR" sz="1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r-HR" sz="1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stvar IZBORA. Djeca se ne doživljavaju kao </a:t>
            </a:r>
            <a:r>
              <a:rPr lang="hr-HR" sz="1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 - </a:t>
            </a:r>
            <a:r>
              <a:rPr lang="hr-HR" sz="16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stvar </a:t>
            </a:r>
            <a:r>
              <a:rPr lang="hr-HR" sz="1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izbora svjesnog, željenog, </a:t>
            </a:r>
            <a:r>
              <a:rPr lang="hr-HR" sz="1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namjernog, ili </a:t>
            </a:r>
            <a:r>
              <a:rPr lang="hr-HR" sz="1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borba preko granica  - </a:t>
            </a:r>
            <a:r>
              <a:rPr lang="hr-HR" sz="1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majčinstvo pod svaku cijenu  - umjetna oplodnja</a:t>
            </a:r>
            <a:r>
              <a:rPr lang="hr-HR" sz="1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pobačaj</a:t>
            </a:r>
            <a:endParaRPr lang="hr-HR" sz="16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hr-HR" sz="1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Tjeskobne, prezabrinute, prestrašene,  </a:t>
            </a:r>
            <a:r>
              <a:rPr lang="hr-HR" sz="1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poremećene..a prati ih žestoki osjećaj </a:t>
            </a:r>
            <a:r>
              <a:rPr lang="hr-HR" sz="1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krivnje - moderna krivnja, previše zaštitiničke .</a:t>
            </a:r>
            <a:r>
              <a:rPr lang="hr-HR" sz="160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..helikopter, tigrice, kvočke...majke zavodnice...</a:t>
            </a:r>
          </a:p>
          <a:p>
            <a:pPr>
              <a:lnSpc>
                <a:spcPct val="100000"/>
              </a:lnSpc>
            </a:pPr>
            <a:r>
              <a:rPr lang="hr-HR" sz="160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OVERPROTECTING MOTHERS ”Ne zato što je moj...” </a:t>
            </a:r>
          </a:p>
          <a:p>
            <a:pPr>
              <a:lnSpc>
                <a:spcPct val="100000"/>
              </a:lnSpc>
            </a:pPr>
            <a:r>
              <a:rPr lang="hr-HR" sz="1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r-HR" sz="1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avšene </a:t>
            </a:r>
            <a:r>
              <a:rPr lang="hr-HR" sz="1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majke stvaraju psihotičnu </a:t>
            </a:r>
            <a:r>
              <a:rPr lang="hr-HR" sz="1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djecu. </a:t>
            </a:r>
            <a:endParaRPr lang="hr-HR" sz="16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endParaRPr lang="hr-HR" sz="16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monalisaduckli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191000"/>
            <a:ext cx="4343400" cy="259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 descr="Cartoon Sleepless Mother Carrying A Crying Baby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52400"/>
            <a:ext cx="114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133350"/>
            <a:ext cx="2438400" cy="16050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4264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609599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            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"/>
            <a:ext cx="9144000" cy="11049000"/>
          </a:xfrm>
        </p:spPr>
        <p:txBody>
          <a:bodyPr>
            <a:normAutofit/>
          </a:bodyPr>
          <a:lstStyle/>
          <a:p>
            <a:pPr algn="l"/>
            <a:endParaRPr lang="hr-HR" dirty="0" smtClean="0"/>
          </a:p>
          <a:p>
            <a:pPr algn="l"/>
            <a:r>
              <a:rPr lang="hr-HR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Ne </a:t>
            </a:r>
            <a:r>
              <a:rPr lang="hr-HR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kritiziraš muža ili ženu, nego majku ili oca!</a:t>
            </a:r>
          </a:p>
          <a:p>
            <a:pPr algn="l"/>
            <a:endParaRPr lang="hr-HR" dirty="0"/>
          </a:p>
          <a:p>
            <a:pPr algn="l"/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hr-HR" sz="2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hr-HR" sz="1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Najgore </a:t>
            </a:r>
            <a:r>
              <a:rPr lang="hr-HR" sz="1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što roditelj može napraviti je </a:t>
            </a:r>
            <a:r>
              <a:rPr lang="hr-HR" sz="1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kad </a:t>
            </a:r>
            <a:r>
              <a:rPr lang="hr-HR" sz="1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žena kritizira muža ili muž ženu pred djecom. </a:t>
            </a:r>
            <a:endParaRPr lang="hr-HR" sz="18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hr-HR" sz="1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Djeca osjećaju da mama ne voli tatu ili tata mamu, a to njih strašno pogađa. </a:t>
            </a:r>
          </a:p>
          <a:p>
            <a:pPr algn="l"/>
            <a:endParaRPr lang="hr-HR" dirty="0">
              <a:latin typeface="AR DELANEY" panose="02000000000000000000" pitchFamily="2" charset="0"/>
            </a:endParaRPr>
          </a:p>
        </p:txBody>
      </p:sp>
      <p:pic>
        <p:nvPicPr>
          <p:cNvPr id="3074" name="Picture 2" descr="Slikovni rezultat za fighting fami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90800"/>
            <a:ext cx="3886200" cy="426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cdn6-thechristianpost.netdna-ssl.com/full/120530/590-439/the-secret-to-a-faithful-family-share-the-bib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382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48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058863"/>
            <a:ext cx="6172200" cy="1049337"/>
          </a:xfrm>
        </p:spPr>
        <p:txBody>
          <a:bodyPr vert="horz" lIns="68579" tIns="34289" rIns="68579" bIns="34289" rtlCol="0" anchor="ctr">
            <a:noAutofit/>
          </a:bodyPr>
          <a:lstStyle/>
          <a:p>
            <a:pPr eaLnBrk="1" hangingPunct="1">
              <a:defRPr/>
            </a:pPr>
            <a:r>
              <a:rPr lang="en-US" sz="675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Designated Study Time	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idx="4294967295"/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lIns="68579" tIns="34289" rIns="68579" bIns="34289" rtlCol="0" anchor="t">
            <a:normAutofit fontScale="70000" lnSpcReduction="20000"/>
          </a:bodyPr>
          <a:lstStyle/>
          <a:p>
            <a:pPr marL="454561" indent="-342386">
              <a:buNone/>
            </a:pPr>
            <a:r>
              <a:rPr lang="hr-HR" sz="1265" b="1" dirty="0">
                <a:solidFill>
                  <a:schemeClr val="accent2"/>
                </a:solidFill>
                <a:latin typeface="Arial" pitchFamily="34" charset="0"/>
              </a:rPr>
              <a:t>				</a:t>
            </a:r>
          </a:p>
          <a:p>
            <a:pPr marL="454561" indent="-342386">
              <a:buNone/>
            </a:pPr>
            <a:r>
              <a:rPr lang="hr-HR" sz="1688" b="1" dirty="0">
                <a:solidFill>
                  <a:srgbClr val="FF0000"/>
                </a:solidFill>
                <a:latin typeface="Arial" pitchFamily="34" charset="0"/>
              </a:rPr>
              <a:t>		</a:t>
            </a:r>
            <a:r>
              <a:rPr lang="hr-HR" sz="2900" b="1" dirty="0">
                <a:solidFill>
                  <a:srgbClr val="FF0000"/>
                </a:solidFill>
                <a:latin typeface="Arial" pitchFamily="34" charset="0"/>
              </a:rPr>
              <a:t>         </a:t>
            </a:r>
            <a:r>
              <a:rPr lang="hr-HR" sz="2900" b="1" dirty="0" smtClean="0">
                <a:solidFill>
                  <a:srgbClr val="FF0000"/>
                </a:solidFill>
                <a:latin typeface="Arial" pitchFamily="34" charset="0"/>
              </a:rPr>
              <a:t>     </a:t>
            </a:r>
            <a:r>
              <a:rPr lang="hr-HR" sz="2900" b="1" dirty="0" smtClean="0">
                <a:solidFill>
                  <a:srgbClr val="000066"/>
                </a:solidFill>
                <a:latin typeface="+mj-lt"/>
                <a:ea typeface="Segoe UI Symbol" panose="020B0502040204020203" pitchFamily="34" charset="0"/>
              </a:rPr>
              <a:t>NEDJELOTVORNA PONAŠANJA</a:t>
            </a:r>
            <a:endParaRPr lang="hr-HR" sz="2900" b="1" dirty="0">
              <a:solidFill>
                <a:srgbClr val="000066"/>
              </a:solidFill>
              <a:latin typeface="+mj-lt"/>
              <a:ea typeface="Segoe UI Symbol" panose="020B0502040204020203" pitchFamily="34" charset="0"/>
            </a:endParaRPr>
          </a:p>
          <a:p>
            <a:pPr marL="454561" indent="-342386">
              <a:buNone/>
            </a:pPr>
            <a:r>
              <a:rPr lang="hr-HR" sz="2200" dirty="0">
                <a:solidFill>
                  <a:srgbClr val="000066"/>
                </a:solidFill>
                <a:latin typeface="+mj-lt"/>
                <a:ea typeface="Segoe UI Symbol" panose="020B0502040204020203" pitchFamily="34" charset="0"/>
              </a:rPr>
              <a:t>			</a:t>
            </a:r>
            <a:r>
              <a:rPr lang="hr-HR" sz="2200" dirty="0" smtClean="0">
                <a:solidFill>
                  <a:srgbClr val="000066"/>
                </a:solidFill>
                <a:latin typeface="+mj-lt"/>
                <a:ea typeface="Segoe UI Symbol" panose="020B0502040204020203" pitchFamily="34" charset="0"/>
              </a:rPr>
              <a:t>    razarači </a:t>
            </a:r>
            <a:r>
              <a:rPr lang="hr-HR" sz="2200" dirty="0">
                <a:solidFill>
                  <a:srgbClr val="000066"/>
                </a:solidFill>
                <a:latin typeface="+mj-lt"/>
                <a:ea typeface="Segoe UI Symbol" panose="020B0502040204020203" pitchFamily="34" charset="0"/>
              </a:rPr>
              <a:t>odnosa </a:t>
            </a:r>
            <a:r>
              <a:rPr lang="hr-HR" sz="2200" dirty="0" smtClean="0">
                <a:solidFill>
                  <a:srgbClr val="000066"/>
                </a:solidFill>
                <a:latin typeface="+mj-lt"/>
                <a:ea typeface="Segoe UI Symbol" panose="020B0502040204020203" pitchFamily="34" charset="0"/>
              </a:rPr>
              <a:t>– ubojice odnosa</a:t>
            </a:r>
            <a:endParaRPr lang="hr-HR" sz="2200" dirty="0">
              <a:solidFill>
                <a:srgbClr val="000066"/>
              </a:solidFill>
              <a:latin typeface="Arial" pitchFamily="34" charset="0"/>
            </a:endParaRPr>
          </a:p>
          <a:p>
            <a:pPr marL="454561" indent="-342386"/>
            <a:r>
              <a:rPr lang="hr-HR" sz="2200" dirty="0">
                <a:solidFill>
                  <a:srgbClr val="000066"/>
                </a:solidFill>
                <a:latin typeface="+mj-lt"/>
              </a:rPr>
              <a:t>Kritiziranje</a:t>
            </a:r>
          </a:p>
          <a:p>
            <a:pPr marL="454561" indent="-342386"/>
            <a:r>
              <a:rPr lang="hr-HR" sz="2200" dirty="0" smtClean="0">
                <a:solidFill>
                  <a:srgbClr val="000066"/>
                </a:solidFill>
                <a:latin typeface="+mj-lt"/>
              </a:rPr>
              <a:t>Okrivljavanje „Kako možeš..”</a:t>
            </a:r>
            <a:endParaRPr lang="hr-HR" sz="2200" dirty="0">
              <a:solidFill>
                <a:srgbClr val="000066"/>
              </a:solidFill>
              <a:latin typeface="+mj-lt"/>
            </a:endParaRPr>
          </a:p>
          <a:p>
            <a:pPr marL="454561" indent="-342386"/>
            <a:r>
              <a:rPr lang="hr-HR" sz="2200" dirty="0" smtClean="0">
                <a:solidFill>
                  <a:srgbClr val="000066"/>
                </a:solidFill>
                <a:latin typeface="+mj-lt"/>
              </a:rPr>
              <a:t>Žaljenje </a:t>
            </a:r>
            <a:endParaRPr lang="hr-HR" sz="2200" dirty="0">
              <a:solidFill>
                <a:srgbClr val="000066"/>
              </a:solidFill>
              <a:latin typeface="+mj-lt"/>
            </a:endParaRPr>
          </a:p>
          <a:p>
            <a:pPr marL="454561" indent="-342386"/>
            <a:r>
              <a:rPr lang="hr-HR" sz="2200" dirty="0" smtClean="0">
                <a:solidFill>
                  <a:srgbClr val="000066"/>
                </a:solidFill>
                <a:latin typeface="+mj-lt"/>
              </a:rPr>
              <a:t>Prigovaranje „Kad ćeš više..”</a:t>
            </a:r>
          </a:p>
          <a:p>
            <a:pPr marL="454561" indent="-342386"/>
            <a:r>
              <a:rPr lang="hr-HR" sz="2200" dirty="0" smtClean="0">
                <a:solidFill>
                  <a:srgbClr val="000066"/>
                </a:solidFill>
                <a:latin typeface="+mj-lt"/>
              </a:rPr>
              <a:t>Držanje lekcija</a:t>
            </a:r>
            <a:endParaRPr lang="hr-HR" sz="2200" dirty="0">
              <a:solidFill>
                <a:srgbClr val="000066"/>
              </a:solidFill>
              <a:latin typeface="+mj-lt"/>
            </a:endParaRPr>
          </a:p>
          <a:p>
            <a:pPr marL="454561" indent="-342386"/>
            <a:r>
              <a:rPr lang="hr-HR" sz="2200" dirty="0" smtClean="0">
                <a:solidFill>
                  <a:srgbClr val="000066"/>
                </a:solidFill>
                <a:latin typeface="+mj-lt"/>
              </a:rPr>
              <a:t>Prijetnje </a:t>
            </a:r>
            <a:endParaRPr lang="hr-HR" sz="2200" dirty="0">
              <a:solidFill>
                <a:srgbClr val="000066"/>
              </a:solidFill>
              <a:latin typeface="+mj-lt"/>
            </a:endParaRPr>
          </a:p>
          <a:p>
            <a:pPr marL="454561" indent="-342386"/>
            <a:r>
              <a:rPr lang="hr-HR" sz="2200" dirty="0">
                <a:solidFill>
                  <a:srgbClr val="000066"/>
                </a:solidFill>
                <a:latin typeface="+mj-lt"/>
              </a:rPr>
              <a:t>Kažnjavanje</a:t>
            </a:r>
          </a:p>
          <a:p>
            <a:pPr marL="454561" indent="-342386"/>
            <a:r>
              <a:rPr lang="hr-HR" sz="2200" dirty="0" smtClean="0">
                <a:solidFill>
                  <a:srgbClr val="000066"/>
                </a:solidFill>
                <a:latin typeface="+mj-lt"/>
              </a:rPr>
              <a:t>Potkupljivanje „Neću reći tati..”</a:t>
            </a:r>
            <a:endParaRPr lang="hr-HR" sz="2200" dirty="0">
              <a:solidFill>
                <a:srgbClr val="000066"/>
              </a:solidFill>
              <a:latin typeface="+mj-lt"/>
            </a:endParaRPr>
          </a:p>
          <a:p>
            <a:pPr marL="454561" indent="-342386"/>
            <a:r>
              <a:rPr lang="hr-HR" sz="2200" dirty="0" smtClean="0">
                <a:solidFill>
                  <a:srgbClr val="000066"/>
                </a:solidFill>
                <a:latin typeface="+mj-lt"/>
              </a:rPr>
              <a:t>Vikanje</a:t>
            </a:r>
          </a:p>
          <a:p>
            <a:pPr marL="454561" indent="-342386"/>
            <a:r>
              <a:rPr lang="hr-HR" sz="2200" dirty="0" smtClean="0">
                <a:solidFill>
                  <a:srgbClr val="000066"/>
                </a:solidFill>
                <a:latin typeface="+mj-lt"/>
              </a:rPr>
              <a:t>Posramljivanje </a:t>
            </a:r>
          </a:p>
          <a:p>
            <a:pPr marL="454561" indent="-342386"/>
            <a:r>
              <a:rPr lang="hr-HR" sz="2200" dirty="0" smtClean="0">
                <a:solidFill>
                  <a:srgbClr val="000066"/>
                </a:solidFill>
                <a:latin typeface="+mj-lt"/>
              </a:rPr>
              <a:t>Udaranje  - Ovo me boli više od tebe – Sam si to tražio...</a:t>
            </a:r>
            <a:endParaRPr lang="hr-HR" sz="2200" dirty="0">
              <a:solidFill>
                <a:srgbClr val="000066"/>
              </a:solidFill>
              <a:latin typeface="+mj-lt"/>
            </a:endParaRPr>
          </a:p>
          <a:p>
            <a:pPr marL="454561" indent="-342386"/>
            <a:r>
              <a:rPr lang="hr-HR" sz="2200" dirty="0">
                <a:solidFill>
                  <a:srgbClr val="000066"/>
                </a:solidFill>
                <a:latin typeface="+mj-lt"/>
              </a:rPr>
              <a:t>Zanovijetanje</a:t>
            </a:r>
          </a:p>
          <a:p>
            <a:pPr marL="454561" indent="-342386"/>
            <a:r>
              <a:rPr lang="hr-HR" sz="2200" dirty="0">
                <a:solidFill>
                  <a:srgbClr val="000066"/>
                </a:solidFill>
                <a:latin typeface="+mj-lt"/>
              </a:rPr>
              <a:t>Uspoređivanje</a:t>
            </a:r>
          </a:p>
          <a:p>
            <a:pPr marL="454561" indent="-342386"/>
            <a:r>
              <a:rPr lang="hr-HR" sz="2200" dirty="0" smtClean="0">
                <a:solidFill>
                  <a:srgbClr val="000066"/>
                </a:solidFill>
                <a:latin typeface="+mj-lt"/>
              </a:rPr>
              <a:t>Omalovažavanje</a:t>
            </a:r>
          </a:p>
          <a:p>
            <a:pPr marL="454561" indent="-342386"/>
            <a:r>
              <a:rPr lang="hr-HR" sz="2200" dirty="0" smtClean="0">
                <a:solidFill>
                  <a:srgbClr val="000066"/>
                </a:solidFill>
                <a:latin typeface="+mj-lt"/>
              </a:rPr>
              <a:t>Nedosljednost  - najčešća – zbunjujuća DA=DA, NE=NE; danas je </a:t>
            </a:r>
            <a:r>
              <a:rPr lang="hr-HR" sz="2200" b="1" dirty="0" smtClean="0">
                <a:solidFill>
                  <a:srgbClr val="000066"/>
                </a:solidFill>
                <a:latin typeface="+mj-lt"/>
              </a:rPr>
              <a:t>ne</a:t>
            </a:r>
            <a:r>
              <a:rPr lang="hr-HR" sz="2200" dirty="0" smtClean="0">
                <a:solidFill>
                  <a:srgbClr val="000066"/>
                </a:solidFill>
                <a:latin typeface="+mj-lt"/>
              </a:rPr>
              <a:t> s dozom isprike u glasu! UDAH!</a:t>
            </a:r>
          </a:p>
          <a:p>
            <a:pPr marL="454561" indent="-342386"/>
            <a:r>
              <a:rPr lang="hr-HR" sz="2200" dirty="0" smtClean="0">
                <a:solidFill>
                  <a:srgbClr val="000066"/>
                </a:solidFill>
                <a:latin typeface="+mj-lt"/>
              </a:rPr>
              <a:t>Fenomen infantilnih roditelja – roditelji prijatelji – sukob interesa - odgovornost</a:t>
            </a:r>
            <a:endParaRPr lang="hr-HR" sz="2200" dirty="0">
              <a:solidFill>
                <a:srgbClr val="000066"/>
              </a:solidFill>
              <a:latin typeface="+mj-lt"/>
            </a:endParaRPr>
          </a:p>
          <a:p>
            <a:pPr marL="454561" indent="-342386"/>
            <a:r>
              <a:rPr lang="hr-HR" sz="2200" dirty="0">
                <a:solidFill>
                  <a:srgbClr val="000066"/>
                </a:solidFill>
                <a:latin typeface="+mj-lt"/>
              </a:rPr>
              <a:t>Grintanje </a:t>
            </a:r>
            <a:endParaRPr lang="hr-HR" sz="2200" dirty="0" smtClean="0">
              <a:solidFill>
                <a:srgbClr val="000066"/>
              </a:solidFill>
              <a:latin typeface="+mj-lt"/>
            </a:endParaRPr>
          </a:p>
          <a:p>
            <a:pPr marL="454561" indent="-342386"/>
            <a:endParaRPr lang="hr-HR" sz="2200" dirty="0">
              <a:solidFill>
                <a:srgbClr val="000066"/>
              </a:solidFill>
              <a:latin typeface="+mj-lt"/>
            </a:endParaRPr>
          </a:p>
          <a:p>
            <a:pPr marL="454561" indent="-342386">
              <a:buNone/>
            </a:pPr>
            <a:r>
              <a:rPr lang="hr-HR" sz="2200" dirty="0">
                <a:solidFill>
                  <a:srgbClr val="000066"/>
                </a:solidFill>
                <a:latin typeface="+mj-lt"/>
              </a:rPr>
              <a:t> PARADOKS</a:t>
            </a:r>
          </a:p>
          <a:p>
            <a:pPr marL="112175" indent="0">
              <a:buNone/>
            </a:pPr>
            <a:r>
              <a:rPr lang="hr-HR" sz="2200" dirty="0">
                <a:solidFill>
                  <a:srgbClr val="000066"/>
                </a:solidFill>
                <a:latin typeface="+mj-lt"/>
              </a:rPr>
              <a:t> PRIJATELJI</a:t>
            </a:r>
            <a:endParaRPr lang="en-US" sz="2200" dirty="0">
              <a:solidFill>
                <a:srgbClr val="000066"/>
              </a:solidFill>
              <a:latin typeface="+mj-lt"/>
            </a:endParaRPr>
          </a:p>
        </p:txBody>
      </p:sp>
      <p:pic>
        <p:nvPicPr>
          <p:cNvPr id="23556" name="Picture 15" descr="ANd9GcTif0IGo-fIuPVJWrNx85TBLQ71CIEcNXIAjfe-aJjTHBc2feWLpwGbDuQ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5667" y="405571"/>
            <a:ext cx="1157102" cy="109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16" descr="Cartoon Woman Shopping With Her Son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4024" y="831339"/>
            <a:ext cx="753443" cy="77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21" descr="ANd9GcTPx1rXIjk-JKHX0fXdiQE85W9oE9M5M4WbfFDbEQdS_xfWFN0O9M0mFMGj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6264" y="188705"/>
            <a:ext cx="803672" cy="640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22" descr="stres na psolu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50940" y="1497435"/>
            <a:ext cx="3254871" cy="2317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60" name="Picture 26" descr="Cartoon Dysfunctional Family Fightin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09351" y="5598035"/>
            <a:ext cx="1326059" cy="104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28" descr="ANd9GcQvxVhJApW4MEt5_119lSi5KnnggwAD4Z4w05H-5CTk7IjWHrx7ixpUVjVc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199519" y="3505200"/>
            <a:ext cx="884039" cy="1125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Marijeta\Desktop\is (3)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149638" y="1670383"/>
            <a:ext cx="858924" cy="1240669"/>
          </a:xfrm>
          <a:prstGeom prst="rect">
            <a:avLst/>
          </a:prstGeom>
          <a:noFill/>
        </p:spPr>
      </p:pic>
      <p:pic>
        <p:nvPicPr>
          <p:cNvPr id="1026" name="Picture 2" descr="Slikovni rezultat za fighting in family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888" y="104137"/>
            <a:ext cx="810091" cy="81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vezana slika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311" y="3884780"/>
            <a:ext cx="918103" cy="97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ovezana slika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860" y="3780192"/>
            <a:ext cx="772148" cy="81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likovni rezultat za fighting in family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576097"/>
            <a:ext cx="1529051" cy="113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likovni rezultat za fighting in family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371" y="362046"/>
            <a:ext cx="1640144" cy="116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likovni rezultat za fighting in family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666" y="5576097"/>
            <a:ext cx="1019456" cy="126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likovni rezultat za fighting in family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472" y="2140866"/>
            <a:ext cx="998944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3916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idx="4294967295"/>
          </p:nvPr>
        </p:nvSpPr>
        <p:spPr bwMode="auto">
          <a:xfrm>
            <a:off x="1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68579" tIns="34289" rIns="68579" bIns="34289" rtlCol="0" anchor="t">
            <a:norm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marL="454561" indent="-342386">
              <a:buNone/>
            </a:pPr>
            <a:endParaRPr lang="hr-HR" dirty="0" smtClean="0">
              <a:solidFill>
                <a:schemeClr val="accent2"/>
              </a:solidFill>
              <a:latin typeface="Arial" pitchFamily="34" charset="0"/>
            </a:endParaRPr>
          </a:p>
          <a:p>
            <a:pPr marL="454561" indent="-342386">
              <a:buNone/>
            </a:pPr>
            <a:r>
              <a:rPr lang="hr-HR" dirty="0">
                <a:solidFill>
                  <a:srgbClr val="0028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</a:t>
            </a:r>
            <a:r>
              <a:rPr lang="hr-HR" dirty="0" smtClean="0">
                <a:solidFill>
                  <a:srgbClr val="0028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VIČETE LI NA SVOJU DJECU?</a:t>
            </a:r>
            <a:endParaRPr lang="hr-HR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altLang="sr-Latn-RS" sz="1800" dirty="0">
              <a:latin typeface="Akbar" pitchFamily="2" charset="0"/>
            </a:endParaRPr>
          </a:p>
          <a:p>
            <a:r>
              <a:rPr lang="hr-HR" altLang="sr-Latn-RS" sz="1800" dirty="0">
                <a:latin typeface="Akbar" pitchFamily="2" charset="0"/>
              </a:rPr>
              <a:t>Na pitanje viču li na svoju djecu, mnogi priznaju da to čine i dodaju kako to nema učinka. Usprkos činjenici da vikanje ne </a:t>
            </a:r>
            <a:r>
              <a:rPr lang="hr-HR" altLang="sr-Latn-RS" sz="1800" dirty="0" smtClean="0">
                <a:latin typeface="Akbar" pitchFamily="2" charset="0"/>
              </a:rPr>
              <a:t>pomaže i dalje se koristi.</a:t>
            </a:r>
            <a:endParaRPr lang="hr-HR" altLang="sr-Latn-RS" sz="1800" dirty="0">
              <a:latin typeface="Akbar" pitchFamily="2" charset="0"/>
            </a:endParaRPr>
          </a:p>
          <a:p>
            <a:r>
              <a:rPr lang="hr-HR" altLang="sr-Latn-RS" sz="1800" dirty="0">
                <a:latin typeface="Akbar" pitchFamily="2" charset="0"/>
              </a:rPr>
              <a:t>Ironija je u tome što, kada bi vikanje pomagalo, već bi jedan povik bio dovoljan i niti jedan roditelj ne bi trebao viknuti po drugi put. </a:t>
            </a:r>
            <a:endParaRPr lang="hr-HR" altLang="sr-Latn-RS" sz="1800" dirty="0" smtClean="0">
              <a:latin typeface="Akbar" pitchFamily="2" charset="0"/>
            </a:endParaRPr>
          </a:p>
          <a:p>
            <a:r>
              <a:rPr lang="hr-HR" altLang="sr-Latn-RS" sz="1800" b="1" dirty="0" smtClean="0">
                <a:latin typeface="Akbar" pitchFamily="2" charset="0"/>
              </a:rPr>
              <a:t>Razlog </a:t>
            </a:r>
            <a:r>
              <a:rPr lang="hr-HR" altLang="sr-Latn-RS" sz="1800" b="1" dirty="0">
                <a:latin typeface="Akbar" pitchFamily="2" charset="0"/>
              </a:rPr>
              <a:t>zbog kojega vičemo jest taj što vikanje </a:t>
            </a:r>
            <a:r>
              <a:rPr lang="hr-HR" altLang="sr-Latn-RS" sz="1800" b="1" i="1" dirty="0">
                <a:latin typeface="Akbar" pitchFamily="2" charset="0"/>
              </a:rPr>
              <a:t>ne </a:t>
            </a:r>
            <a:r>
              <a:rPr lang="hr-HR" altLang="sr-Latn-RS" sz="1800" b="1" dirty="0">
                <a:latin typeface="Akbar" pitchFamily="2" charset="0"/>
              </a:rPr>
              <a:t> pomaže. </a:t>
            </a:r>
            <a:endParaRPr lang="hr-HR" altLang="sr-Latn-RS" sz="1800" b="1" dirty="0" smtClean="0">
              <a:latin typeface="Akbar" pitchFamily="2" charset="0"/>
            </a:endParaRPr>
          </a:p>
          <a:p>
            <a:r>
              <a:rPr lang="hr-HR" altLang="sr-Latn-RS" sz="1800" dirty="0" smtClean="0">
                <a:latin typeface="Akbar" pitchFamily="2" charset="0"/>
              </a:rPr>
              <a:t>Kao </a:t>
            </a:r>
            <a:r>
              <a:rPr lang="hr-HR" altLang="sr-Latn-RS" sz="1800" dirty="0">
                <a:latin typeface="Akbar" pitchFamily="2" charset="0"/>
              </a:rPr>
              <a:t>nelogična ljudska bića, čini se da se neprestano ponašamo neproduktivno, ne procjenjujući djelotvornost izabranih ponašanja.</a:t>
            </a:r>
          </a:p>
          <a:p>
            <a:pPr marL="0" indent="0">
              <a:buNone/>
            </a:pPr>
            <a:endParaRPr lang="hr-HR" sz="1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r-HR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2200" dirty="0" smtClean="0">
              <a:solidFill>
                <a:srgbClr val="000066"/>
              </a:solidFill>
            </a:endParaRPr>
          </a:p>
          <a:p>
            <a:pPr>
              <a:buNone/>
            </a:pPr>
            <a:endParaRPr lang="hr-HR" sz="2200" dirty="0">
              <a:solidFill>
                <a:srgbClr val="000066"/>
              </a:solidFill>
            </a:endParaRPr>
          </a:p>
          <a:p>
            <a:endParaRPr lang="hr-HR" sz="2200" dirty="0">
              <a:solidFill>
                <a:srgbClr val="000066"/>
              </a:solidFill>
            </a:endParaRPr>
          </a:p>
          <a:p>
            <a:pPr marL="454561" indent="-342386">
              <a:buNone/>
            </a:pPr>
            <a:endParaRPr lang="hr-HR" sz="1688" b="1" dirty="0" smtClean="0">
              <a:solidFill>
                <a:srgbClr val="0028A8"/>
              </a:solidFill>
              <a:latin typeface="+mj-lt"/>
            </a:endParaRPr>
          </a:p>
          <a:p>
            <a:pPr marL="454561" indent="-342386">
              <a:buNone/>
            </a:pPr>
            <a:endParaRPr lang="hr-HR" sz="1688" b="1" dirty="0">
              <a:solidFill>
                <a:srgbClr val="0028A8"/>
              </a:solidFill>
              <a:latin typeface="+mj-lt"/>
            </a:endParaRPr>
          </a:p>
          <a:p>
            <a:pPr marL="454561" indent="-342386">
              <a:buNone/>
            </a:pPr>
            <a:endParaRPr lang="hr-HR" sz="1688" b="1" dirty="0">
              <a:solidFill>
                <a:srgbClr val="0028A8"/>
              </a:solidFill>
              <a:latin typeface="+mj-lt"/>
            </a:endParaRPr>
          </a:p>
          <a:p>
            <a:pPr marL="454561" indent="-342386">
              <a:buNone/>
            </a:pPr>
            <a:endParaRPr lang="hr-HR" sz="1688" b="1" dirty="0" smtClean="0">
              <a:solidFill>
                <a:srgbClr val="0028A8"/>
              </a:solidFill>
              <a:latin typeface="+mj-lt"/>
            </a:endParaRPr>
          </a:p>
        </p:txBody>
      </p:sp>
      <p:pic>
        <p:nvPicPr>
          <p:cNvPr id="2050" name="Picture 2" descr="Slikovni rezultat za fighting fami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648200"/>
            <a:ext cx="1295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5" descr="ANd9GcTif0IGo-fIuPVJWrNx85TBLQ71CIEcNXIAjfe-aJjTHBc2feWLpwGbDuQ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4191000"/>
            <a:ext cx="2057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089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8288"/>
            <a:ext cx="8229600" cy="1398587"/>
          </a:xfrm>
        </p:spPr>
        <p:txBody>
          <a:bodyPr vert="horz" lIns="91439" tIns="45719" rIns="91439" bIns="45719" anchor="ctr">
            <a:noAutofit/>
          </a:bodyPr>
          <a:lstStyle/>
          <a:p>
            <a:pPr eaLnBrk="1" hangingPunct="1">
              <a:defRPr/>
            </a:pPr>
            <a:r>
              <a:rPr lang="en-US" sz="5203">
                <a:effectLst>
                  <a:outerShdw blurRad="38100" dist="38100" dir="2700000" algn="tl">
                    <a:srgbClr val="000000"/>
                  </a:outerShdw>
                </a:effectLst>
              </a:rPr>
              <a:t>Helpful links for Parents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idx="4294967295"/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lIns="91439" tIns="45719" rIns="91439" bIns="45719" anchor="t">
            <a:normAutofit fontScale="25000" lnSpcReduction="20000"/>
          </a:bodyPr>
          <a:lstStyle/>
          <a:p>
            <a:pPr marL="606081" indent="-456514">
              <a:buNone/>
            </a:pPr>
            <a:r>
              <a:rPr lang="hr-HR" sz="1969" b="1" dirty="0">
                <a:solidFill>
                  <a:schemeClr val="accent2"/>
                </a:solidFill>
                <a:latin typeface="Arial" pitchFamily="34" charset="0"/>
              </a:rPr>
              <a:t>			</a:t>
            </a:r>
          </a:p>
          <a:p>
            <a:pPr marL="606081" indent="-456514">
              <a:buNone/>
            </a:pPr>
            <a:r>
              <a:rPr lang="hr-HR" sz="2531" b="1" dirty="0">
                <a:solidFill>
                  <a:srgbClr val="FF0000"/>
                </a:solidFill>
                <a:latin typeface="Arial" pitchFamily="34" charset="0"/>
              </a:rPr>
              <a:t>	</a:t>
            </a:r>
            <a:r>
              <a:rPr lang="hr-HR" sz="3800" b="1" dirty="0">
                <a:solidFill>
                  <a:schemeClr val="tx2"/>
                </a:solidFill>
                <a:latin typeface="Arial" pitchFamily="34" charset="0"/>
              </a:rPr>
              <a:t>  </a:t>
            </a:r>
            <a:r>
              <a:rPr lang="hr-HR" sz="3800" b="1" dirty="0" smtClean="0">
                <a:solidFill>
                  <a:schemeClr val="tx2"/>
                </a:solidFill>
                <a:latin typeface="Arial" pitchFamily="34" charset="0"/>
              </a:rPr>
              <a:t>                               </a:t>
            </a:r>
            <a:r>
              <a:rPr lang="hr-HR" sz="9600" b="1" dirty="0" smtClean="0">
                <a:solidFill>
                  <a:schemeClr val="tx2"/>
                </a:solidFill>
              </a:rPr>
              <a:t>Djeca</a:t>
            </a:r>
            <a:r>
              <a:rPr lang="hr-HR" sz="9600" b="1" dirty="0">
                <a:solidFill>
                  <a:schemeClr val="tx2"/>
                </a:solidFill>
              </a:rPr>
              <a:t> se odgajaju primjerom, ne </a:t>
            </a:r>
            <a:r>
              <a:rPr lang="hr-HR" sz="9600" b="1" dirty="0" smtClean="0">
                <a:solidFill>
                  <a:schemeClr val="tx2"/>
                </a:solidFill>
              </a:rPr>
              <a:t>riječima!</a:t>
            </a:r>
            <a:endParaRPr lang="hr-HR" sz="9600" b="1" dirty="0">
              <a:solidFill>
                <a:schemeClr val="tx2"/>
              </a:solidFill>
              <a:latin typeface="Arial" pitchFamily="34" charset="0"/>
            </a:endParaRPr>
          </a:p>
          <a:p>
            <a:pPr marL="606081" indent="-456514">
              <a:buNone/>
            </a:pPr>
            <a:endParaRPr lang="hr-HR" sz="7200" dirty="0">
              <a:solidFill>
                <a:srgbClr val="000066"/>
              </a:solidFill>
              <a:latin typeface="Arial" pitchFamily="34" charset="0"/>
            </a:endParaRPr>
          </a:p>
          <a:p>
            <a:pPr marL="0" indent="0">
              <a:buNone/>
            </a:pPr>
            <a:r>
              <a:rPr lang="hr-HR" sz="7200" dirty="0" smtClean="0">
                <a:solidFill>
                  <a:srgbClr val="000066"/>
                </a:solidFill>
                <a:latin typeface="Arial" pitchFamily="34" charset="0"/>
              </a:rPr>
              <a:t>Djeca </a:t>
            </a:r>
            <a:r>
              <a:rPr lang="hr-HR" sz="7200" dirty="0">
                <a:solidFill>
                  <a:srgbClr val="000066"/>
                </a:solidFill>
                <a:latin typeface="Arial" pitchFamily="34" charset="0"/>
              </a:rPr>
              <a:t>vide i čuju sve</a:t>
            </a:r>
            <a:r>
              <a:rPr lang="hr-HR" sz="7200" dirty="0" smtClean="0">
                <a:solidFill>
                  <a:srgbClr val="000066"/>
                </a:solidFill>
                <a:latin typeface="Arial" pitchFamily="34" charset="0"/>
              </a:rPr>
              <a:t>!</a:t>
            </a:r>
          </a:p>
          <a:p>
            <a:pPr marL="0" indent="0">
              <a:buNone/>
            </a:pPr>
            <a:endParaRPr lang="hr-HR" sz="7200" dirty="0">
              <a:solidFill>
                <a:srgbClr val="000066"/>
              </a:solidFill>
              <a:latin typeface="Arial" pitchFamily="34" charset="0"/>
            </a:endParaRPr>
          </a:p>
          <a:p>
            <a:pPr marL="0" indent="0">
              <a:buNone/>
            </a:pPr>
            <a:r>
              <a:rPr lang="hr-HR" altLang="sr-Latn-RS" sz="7200" dirty="0" smtClean="0"/>
              <a:t>Sve </a:t>
            </a:r>
            <a:r>
              <a:rPr lang="hr-HR" altLang="sr-Latn-RS" sz="7200" dirty="0"/>
              <a:t>što činimo – dobro ili loše, učinkovito ili neučinkovito, ugodno ili bolno, razborito ili ludo, normalno ili bolesno, trijezno ili pijano – nas naša djeca promatraju.</a:t>
            </a:r>
          </a:p>
          <a:p>
            <a:pPr marL="606081" indent="-456514">
              <a:buNone/>
            </a:pPr>
            <a:endParaRPr lang="hr-HR" sz="7200" dirty="0" smtClean="0">
              <a:solidFill>
                <a:srgbClr val="000066"/>
              </a:solidFill>
              <a:latin typeface="Arial" pitchFamily="34" charset="0"/>
            </a:endParaRPr>
          </a:p>
          <a:p>
            <a:pPr marL="606081" indent="-456514">
              <a:buNone/>
            </a:pPr>
            <a:r>
              <a:rPr lang="hr-HR" sz="7200" b="1" dirty="0" smtClean="0">
                <a:solidFill>
                  <a:srgbClr val="000066"/>
                </a:solidFill>
                <a:latin typeface="Arial" pitchFamily="34" charset="0"/>
              </a:rPr>
              <a:t>UPIJAJU KAKO SAMI ŽIVIMO</a:t>
            </a:r>
            <a:r>
              <a:rPr lang="hr-HR" sz="7200" b="1" dirty="0">
                <a:solidFill>
                  <a:srgbClr val="000066"/>
                </a:solidFill>
                <a:latin typeface="Arial" pitchFamily="34" charset="0"/>
              </a:rPr>
              <a:t>					  </a:t>
            </a:r>
            <a:r>
              <a:rPr lang="hr-HR" sz="7200" dirty="0">
                <a:solidFill>
                  <a:srgbClr val="000066"/>
                </a:solidFill>
                <a:latin typeface="Arial" pitchFamily="34" charset="0"/>
              </a:rPr>
              <a:t>     </a:t>
            </a:r>
          </a:p>
          <a:p>
            <a:pPr marL="606081" indent="-456514">
              <a:buNone/>
            </a:pPr>
            <a:r>
              <a:rPr lang="hr-HR" sz="7200" dirty="0">
                <a:solidFill>
                  <a:srgbClr val="000066"/>
                </a:solidFill>
                <a:latin typeface="Arial" pitchFamily="34" charset="0"/>
              </a:rPr>
              <a:t>					</a:t>
            </a:r>
            <a:endParaRPr lang="hr-HR" altLang="sr-Latn-RS" sz="7200" dirty="0"/>
          </a:p>
          <a:p>
            <a:pPr marL="0" indent="0">
              <a:buNone/>
            </a:pPr>
            <a:r>
              <a:rPr lang="hr-HR" sz="7200" dirty="0" smtClean="0">
                <a:solidFill>
                  <a:srgbClr val="000066"/>
                </a:solidFill>
                <a:latin typeface="Arial" pitchFamily="34" charset="0"/>
              </a:rPr>
              <a:t>UZOR </a:t>
            </a:r>
          </a:p>
          <a:p>
            <a:pPr marL="0" indent="0">
              <a:buNone/>
            </a:pPr>
            <a:r>
              <a:rPr lang="hr-HR" sz="7200" dirty="0" smtClean="0">
                <a:solidFill>
                  <a:srgbClr val="000066"/>
                </a:solidFill>
                <a:latin typeface="Arial" pitchFamily="34" charset="0"/>
              </a:rPr>
              <a:t>„Kako sam glupa..”</a:t>
            </a:r>
          </a:p>
          <a:p>
            <a:pPr marL="0" indent="0">
              <a:buNone/>
            </a:pPr>
            <a:r>
              <a:rPr lang="hr-HR" sz="7200" dirty="0" smtClean="0">
                <a:solidFill>
                  <a:srgbClr val="000066"/>
                </a:solidFill>
                <a:latin typeface="Arial" pitchFamily="34" charset="0"/>
              </a:rPr>
              <a:t>„To se samo meni može dogoditi...”</a:t>
            </a:r>
          </a:p>
          <a:p>
            <a:pPr marL="0" indent="0">
              <a:buNone/>
            </a:pPr>
            <a:r>
              <a:rPr lang="hr-HR" sz="7200" dirty="0" smtClean="0">
                <a:solidFill>
                  <a:srgbClr val="000066"/>
                </a:solidFill>
                <a:latin typeface="Arial" pitchFamily="34" charset="0"/>
              </a:rPr>
              <a:t>„Ništa mi ne ide od ruke...”</a:t>
            </a:r>
          </a:p>
          <a:p>
            <a:pPr marL="0" indent="0">
              <a:buNone/>
            </a:pPr>
            <a:r>
              <a:rPr lang="hr-HR" sz="7200" dirty="0" smtClean="0">
                <a:solidFill>
                  <a:srgbClr val="000066"/>
                </a:solidFill>
                <a:latin typeface="Arial" pitchFamily="34" charset="0"/>
              </a:rPr>
              <a:t>„Poludit ću...”</a:t>
            </a:r>
          </a:p>
          <a:p>
            <a:pPr marL="0" indent="0">
              <a:buNone/>
            </a:pPr>
            <a:r>
              <a:rPr lang="hr-HR" sz="7200" dirty="0" smtClean="0">
                <a:solidFill>
                  <a:srgbClr val="000066"/>
                </a:solidFill>
                <a:latin typeface="Arial" pitchFamily="34" charset="0"/>
              </a:rPr>
              <a:t>„Ubit ću se...”</a:t>
            </a:r>
            <a:endParaRPr lang="hr-HR" sz="7200" dirty="0">
              <a:solidFill>
                <a:srgbClr val="000066"/>
              </a:solidFill>
              <a:latin typeface="Arial" pitchFamily="34" charset="0"/>
            </a:endParaRPr>
          </a:p>
          <a:p>
            <a:pPr marL="0" indent="0">
              <a:buNone/>
            </a:pPr>
            <a:endParaRPr lang="hr-HR" altLang="sr-Latn-RS" sz="7200" dirty="0" smtClean="0"/>
          </a:p>
          <a:p>
            <a:pPr marL="0" indent="0">
              <a:buNone/>
            </a:pPr>
            <a:endParaRPr lang="hr-HR" altLang="sr-Latn-RS" sz="7200" dirty="0" smtClean="0"/>
          </a:p>
          <a:p>
            <a:pPr marL="0" indent="0">
              <a:buNone/>
            </a:pPr>
            <a:r>
              <a:rPr lang="hr-HR" altLang="sr-Latn-RS" sz="7200" dirty="0" smtClean="0"/>
              <a:t>PAZITI ŠTO GOVORIMO DJETETU – ETIKETE</a:t>
            </a:r>
          </a:p>
          <a:p>
            <a:pPr marL="0" indent="0">
              <a:buNone/>
            </a:pPr>
            <a:r>
              <a:rPr lang="hr-HR" altLang="sr-Latn-RS" sz="7200" dirty="0" smtClean="0"/>
              <a:t>„Misliš li šta s tom tvojom glavom?”</a:t>
            </a:r>
          </a:p>
          <a:p>
            <a:pPr marL="0" indent="0">
              <a:buNone/>
            </a:pPr>
            <a:r>
              <a:rPr lang="hr-HR" altLang="sr-Latn-RS" sz="7200" dirty="0" smtClean="0"/>
              <a:t>„Imaš dvije lijeve ruke..”</a:t>
            </a:r>
          </a:p>
          <a:p>
            <a:pPr marL="0" indent="0">
              <a:buNone/>
            </a:pPr>
            <a:r>
              <a:rPr lang="hr-HR" altLang="sr-Latn-RS" sz="7200" dirty="0" smtClean="0"/>
              <a:t>„Nikad ništa od tebe  - isti si ćaća!”</a:t>
            </a:r>
          </a:p>
          <a:p>
            <a:pPr marL="0" indent="0">
              <a:buNone/>
            </a:pPr>
            <a:endParaRPr lang="hr-HR" altLang="sr-Latn-RS" sz="7200" dirty="0"/>
          </a:p>
          <a:p>
            <a:pPr marL="0" indent="0">
              <a:buNone/>
            </a:pPr>
            <a:endParaRPr lang="hr-HR" altLang="sr-Latn-RS" sz="7200" dirty="0" smtClean="0"/>
          </a:p>
          <a:p>
            <a:pPr marL="0" indent="0">
              <a:buNone/>
            </a:pPr>
            <a:endParaRPr lang="hr-HR" altLang="sr-Latn-RS" sz="7200" dirty="0" smtClean="0"/>
          </a:p>
          <a:p>
            <a:pPr marL="0" indent="0">
              <a:buNone/>
            </a:pPr>
            <a:endParaRPr lang="hr-HR" sz="7200" b="1" dirty="0">
              <a:solidFill>
                <a:srgbClr val="000066"/>
              </a:solidFill>
              <a:latin typeface="Arial" pitchFamily="34" charset="0"/>
            </a:endParaRPr>
          </a:p>
          <a:p>
            <a:pPr marL="0" indent="0">
              <a:buNone/>
            </a:pPr>
            <a:endParaRPr lang="hr-HR" sz="7200" b="1" dirty="0" smtClean="0">
              <a:solidFill>
                <a:srgbClr val="000066"/>
              </a:solidFill>
              <a:latin typeface="Arial" pitchFamily="34" charset="0"/>
            </a:endParaRPr>
          </a:p>
          <a:p>
            <a:pPr marL="0" indent="0">
              <a:buNone/>
            </a:pPr>
            <a:endParaRPr lang="hr-HR" sz="7200" b="1" dirty="0">
              <a:solidFill>
                <a:srgbClr val="000066"/>
              </a:solidFill>
              <a:latin typeface="Arial" pitchFamily="34" charset="0"/>
            </a:endParaRPr>
          </a:p>
          <a:p>
            <a:pPr marL="0" indent="0">
              <a:buNone/>
            </a:pPr>
            <a:r>
              <a:rPr lang="hr-HR" sz="7200" b="1" dirty="0" smtClean="0">
                <a:solidFill>
                  <a:srgbClr val="000066"/>
                </a:solidFill>
                <a:latin typeface="Arial" pitchFamily="34" charset="0"/>
              </a:rPr>
              <a:t>Izbaciti </a:t>
            </a:r>
            <a:r>
              <a:rPr lang="hr-HR" sz="7200" b="1" dirty="0">
                <a:solidFill>
                  <a:srgbClr val="000066"/>
                </a:solidFill>
                <a:latin typeface="Arial" pitchFamily="34" charset="0"/>
              </a:rPr>
              <a:t>nedjelotvorne navike i zamijeniti  ih s djelotvornim ponašanjima.</a:t>
            </a:r>
          </a:p>
          <a:p>
            <a:pPr marL="606081" indent="-456514">
              <a:buNone/>
            </a:pPr>
            <a:endParaRPr lang="hr-HR" sz="2300" dirty="0">
              <a:solidFill>
                <a:schemeClr val="accent2"/>
              </a:solidFill>
              <a:latin typeface="Arial" pitchFamily="34" charset="0"/>
            </a:endParaRPr>
          </a:p>
        </p:txBody>
      </p:sp>
      <p:pic>
        <p:nvPicPr>
          <p:cNvPr id="10" name="Picture 2" descr="Povezana sli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133600"/>
            <a:ext cx="44196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5836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105400" y="0"/>
            <a:ext cx="4038600" cy="1944626"/>
          </a:xfrm>
        </p:spPr>
        <p:txBody>
          <a:bodyPr>
            <a:normAutofit fontScale="90000"/>
          </a:bodyPr>
          <a:lstStyle/>
          <a:p>
            <a:r>
              <a:rPr lang="hr-HR" altLang="sr-Latn-RS" sz="2100" dirty="0"/>
              <a:t/>
            </a:r>
            <a:br>
              <a:rPr lang="hr-HR" altLang="sr-Latn-RS" sz="2100" dirty="0"/>
            </a:br>
            <a:r>
              <a:rPr lang="hr-HR" altLang="sr-Latn-RS" sz="2100" dirty="0"/>
              <a:t/>
            </a:r>
            <a:br>
              <a:rPr lang="hr-HR" altLang="sr-Latn-RS" sz="2100" dirty="0"/>
            </a:br>
            <a:r>
              <a:rPr lang="hr-HR" altLang="sr-Latn-RS" sz="2100" dirty="0"/>
              <a:t/>
            </a:r>
            <a:br>
              <a:rPr lang="hr-HR" altLang="sr-Latn-RS" sz="2100" dirty="0"/>
            </a:br>
            <a:r>
              <a:rPr lang="hr-HR" altLang="sr-Latn-RS" sz="2100" dirty="0"/>
              <a:t/>
            </a:r>
            <a:br>
              <a:rPr lang="hr-HR" altLang="sr-Latn-RS" sz="2100" dirty="0"/>
            </a:br>
            <a:r>
              <a:rPr lang="hr-HR" altLang="sr-Latn-RS" sz="2100" dirty="0" smtClean="0"/>
              <a:t>OOOOOOOOOO          </a:t>
            </a:r>
            <a:r>
              <a:rPr lang="hr-HR" altLang="sr-Latn-RS" sz="2200" b="1" dirty="0" smtClean="0"/>
              <a:t>OBITELJ</a:t>
            </a:r>
            <a:br>
              <a:rPr lang="hr-HR" altLang="sr-Latn-RS" sz="2200" b="1" dirty="0" smtClean="0"/>
            </a:br>
            <a:r>
              <a:rPr lang="hr-HR" altLang="sr-Latn-RS" sz="2200" b="1" dirty="0"/>
              <a:t/>
            </a:r>
            <a:br>
              <a:rPr lang="hr-HR" altLang="sr-Latn-RS" sz="2200" b="1" dirty="0"/>
            </a:br>
            <a:r>
              <a:rPr lang="hr-HR" altLang="sr-Latn-RS" sz="2200" b="1" dirty="0"/>
              <a:t>	</a:t>
            </a:r>
            <a:r>
              <a:rPr lang="hr-HR" altLang="sr-Latn-RS" sz="2200" b="1" dirty="0" smtClean="0"/>
              <a:t>                     NEKAD I DANAS</a:t>
            </a:r>
            <a:r>
              <a:rPr lang="hr-HR" altLang="sr-Latn-RS" sz="2200" b="1" dirty="0"/>
              <a:t/>
            </a:r>
            <a:br>
              <a:rPr lang="hr-HR" altLang="sr-Latn-RS" sz="2200" b="1" dirty="0"/>
            </a:br>
            <a:r>
              <a:rPr lang="hr-HR" altLang="sr-Latn-RS" sz="2200" b="1" dirty="0"/>
              <a:t/>
            </a:r>
            <a:br>
              <a:rPr lang="hr-HR" altLang="sr-Latn-RS" sz="2200" b="1" dirty="0"/>
            </a:br>
            <a:r>
              <a:rPr lang="hr-HR" altLang="sr-Latn-RS" sz="2100" dirty="0"/>
              <a:t/>
            </a:r>
            <a:br>
              <a:rPr lang="hr-HR" altLang="sr-Latn-RS" sz="2100" dirty="0"/>
            </a:br>
            <a:r>
              <a:rPr lang="hr-HR" altLang="sr-Latn-RS" sz="2100" dirty="0"/>
              <a:t/>
            </a:r>
            <a:br>
              <a:rPr lang="hr-HR" altLang="sr-Latn-RS" sz="2100" dirty="0"/>
            </a:br>
            <a:r>
              <a:rPr lang="hr-HR" altLang="sr-Latn-RS" sz="1500" dirty="0" smtClean="0"/>
              <a:t>SVAK</a:t>
            </a:r>
            <a:endParaRPr lang="hr-HR" altLang="sr-Latn-RS" sz="1500" dirty="0"/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2511031"/>
            <a:ext cx="3352800" cy="1944288"/>
          </a:xfrm>
          <a:noFill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52400"/>
            <a:ext cx="3352800" cy="2184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3257551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11030"/>
            <a:ext cx="3257551" cy="194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604150"/>
            <a:ext cx="3409951" cy="225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724400"/>
            <a:ext cx="3352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208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62138"/>
            <a:ext cx="6172200" cy="246062"/>
          </a:xfrm>
        </p:spPr>
        <p:txBody>
          <a:bodyPr vert="horz" lIns="68579" tIns="34289" rIns="68579" bIns="34289" rtlCol="0" anchor="ctr">
            <a:noAutofit/>
          </a:bodyPr>
          <a:lstStyle/>
          <a:p>
            <a:pPr eaLnBrk="1" hangingPunct="1">
              <a:defRPr/>
            </a:pPr>
            <a:r>
              <a:rPr lang="en-US" sz="675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Show Interest in your child’s assignments and projects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idx="4294967295"/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lIns="68579" tIns="34289" rIns="68579" bIns="34289" rtlCol="0" anchor="t">
            <a:normAutofit lnSpcReduction="10000"/>
          </a:bodyPr>
          <a:lstStyle/>
          <a:p>
            <a:pPr marL="454561" indent="-342386">
              <a:buNone/>
            </a:pPr>
            <a:r>
              <a:rPr lang="hr-HR" sz="1265" b="1" dirty="0">
                <a:solidFill>
                  <a:schemeClr val="accent2"/>
                </a:solidFill>
                <a:latin typeface="Arial" pitchFamily="34" charset="0"/>
              </a:rPr>
              <a:t>				</a:t>
            </a:r>
          </a:p>
          <a:p>
            <a:pPr marL="454561" indent="-342386">
              <a:buNone/>
            </a:pPr>
            <a:r>
              <a:rPr lang="hr-HR" sz="1688" b="1" dirty="0">
                <a:solidFill>
                  <a:srgbClr val="FF0000"/>
                </a:solidFill>
                <a:latin typeface="+mj-lt"/>
              </a:rPr>
              <a:t>		</a:t>
            </a:r>
            <a:r>
              <a:rPr lang="hr-HR" sz="1050" b="1" dirty="0">
                <a:solidFill>
                  <a:srgbClr val="FF0000"/>
                </a:solidFill>
                <a:latin typeface="+mj-lt"/>
              </a:rPr>
              <a:t>	</a:t>
            </a:r>
            <a:r>
              <a:rPr lang="hr-HR" sz="1050" b="1" dirty="0" smtClean="0">
                <a:solidFill>
                  <a:srgbClr val="FF0000"/>
                </a:solidFill>
                <a:latin typeface="+mj-lt"/>
              </a:rPr>
              <a:t>	</a:t>
            </a:r>
            <a:r>
              <a:rPr lang="hr-HR" sz="2400" b="1" dirty="0" smtClean="0">
                <a:solidFill>
                  <a:srgbClr val="000066"/>
                </a:solidFill>
                <a:latin typeface="+mj-lt"/>
                <a:ea typeface="Segoe UI Symbol" panose="020B0502040204020203" pitchFamily="34" charset="0"/>
                <a:cs typeface="Segoe UI Semibold" panose="020B0702040204020203" pitchFamily="34" charset="0"/>
              </a:rPr>
              <a:t>DJELOTVORNI POSTUPCI</a:t>
            </a:r>
            <a:endParaRPr lang="hr-HR" sz="2400" b="1" dirty="0">
              <a:solidFill>
                <a:srgbClr val="000066"/>
              </a:solidFill>
              <a:latin typeface="+mj-lt"/>
              <a:ea typeface="Segoe UI Symbol" panose="020B0502040204020203" pitchFamily="34" charset="0"/>
              <a:cs typeface="Segoe UI Semibold" panose="020B0702040204020203" pitchFamily="34" charset="0"/>
            </a:endParaRPr>
          </a:p>
          <a:p>
            <a:pPr marL="454561" indent="-342386">
              <a:buNone/>
            </a:pPr>
            <a:r>
              <a:rPr lang="hr-HR" sz="1400" b="1" dirty="0">
                <a:solidFill>
                  <a:srgbClr val="000066"/>
                </a:solidFill>
                <a:latin typeface="Segoe Script (Headings)"/>
                <a:ea typeface="Segoe UI Symbol" panose="020B0502040204020203" pitchFamily="34" charset="0"/>
                <a:cs typeface="Segoe UI Semibold" panose="020B0702040204020203" pitchFamily="34" charset="0"/>
              </a:rPr>
              <a:t>				 </a:t>
            </a:r>
            <a:r>
              <a:rPr lang="hr-HR" sz="1800" b="1" dirty="0" smtClean="0">
                <a:solidFill>
                  <a:srgbClr val="000066"/>
                </a:solidFill>
                <a:latin typeface="+mj-lt"/>
              </a:rPr>
              <a:t>navike </a:t>
            </a:r>
            <a:r>
              <a:rPr lang="hr-HR" sz="1800" b="1" dirty="0">
                <a:solidFill>
                  <a:srgbClr val="000066"/>
                </a:solidFill>
                <a:latin typeface="+mj-lt"/>
              </a:rPr>
              <a:t>s kojima gradimo odnose </a:t>
            </a:r>
            <a:r>
              <a:rPr lang="hr-HR" sz="1400" b="1" dirty="0">
                <a:solidFill>
                  <a:srgbClr val="000066"/>
                </a:solidFill>
                <a:latin typeface="Arial" pitchFamily="34" charset="0"/>
              </a:rPr>
              <a:t>				 </a:t>
            </a:r>
            <a:r>
              <a:rPr lang="hr-HR" sz="1400" b="1" dirty="0" smtClean="0">
                <a:solidFill>
                  <a:srgbClr val="000066"/>
                </a:solidFill>
                <a:latin typeface="Arial" pitchFamily="34" charset="0"/>
              </a:rPr>
              <a:t>                                    </a:t>
            </a:r>
          </a:p>
          <a:p>
            <a:pPr marL="454561" indent="-342386">
              <a:buNone/>
            </a:pPr>
            <a:r>
              <a:rPr lang="hr-HR" sz="1400" b="1" dirty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hr-HR" sz="1400" b="1" dirty="0" smtClean="0">
                <a:solidFill>
                  <a:srgbClr val="000066"/>
                </a:solidFill>
                <a:latin typeface="Arial" pitchFamily="34" charset="0"/>
              </a:rPr>
              <a:t>                                                         TO NIJE NE RADITI NIŠTA!</a:t>
            </a:r>
            <a:endParaRPr lang="hr-HR" sz="1400" b="1" dirty="0">
              <a:solidFill>
                <a:srgbClr val="000066"/>
              </a:solidFill>
              <a:latin typeface="Arial" pitchFamily="34" charset="0"/>
            </a:endParaRPr>
          </a:p>
          <a:p>
            <a:pPr marL="112175" indent="0">
              <a:buNone/>
            </a:pPr>
            <a:r>
              <a:rPr lang="hr-HR" sz="1050" b="1" dirty="0">
                <a:solidFill>
                  <a:srgbClr val="000066"/>
                </a:solidFill>
                <a:latin typeface="+mj-lt"/>
              </a:rPr>
              <a:t>   </a:t>
            </a:r>
            <a:endParaRPr lang="hr-HR" sz="1800" b="1" dirty="0">
              <a:solidFill>
                <a:srgbClr val="000066"/>
              </a:solidFill>
            </a:endParaRPr>
          </a:p>
          <a:p>
            <a:pPr marL="454561" indent="-342386"/>
            <a:r>
              <a:rPr lang="hr-HR" sz="1800" dirty="0" smtClean="0">
                <a:solidFill>
                  <a:srgbClr val="000066"/>
                </a:solidFill>
              </a:rPr>
              <a:t>Iskazivanje ljubavi – Hoću li ih tako razmaziti? Ja te svejedno volim...To što radiš...</a:t>
            </a:r>
          </a:p>
          <a:p>
            <a:pPr marL="454561" indent="-342386"/>
            <a:r>
              <a:rPr lang="hr-HR" sz="1800" dirty="0" smtClean="0">
                <a:solidFill>
                  <a:srgbClr val="000066"/>
                </a:solidFill>
              </a:rPr>
              <a:t>Slušanje </a:t>
            </a:r>
            <a:endParaRPr lang="hr-HR" sz="1800" dirty="0">
              <a:solidFill>
                <a:srgbClr val="000066"/>
              </a:solidFill>
            </a:endParaRPr>
          </a:p>
          <a:p>
            <a:pPr marL="454561" indent="-342386"/>
            <a:r>
              <a:rPr lang="hr-HR" sz="1800" dirty="0" smtClean="0">
                <a:solidFill>
                  <a:srgbClr val="000066"/>
                </a:solidFill>
              </a:rPr>
              <a:t>Dosljednost</a:t>
            </a:r>
            <a:endParaRPr lang="hr-HR" sz="1800" dirty="0">
              <a:solidFill>
                <a:srgbClr val="000066"/>
              </a:solidFill>
            </a:endParaRPr>
          </a:p>
          <a:p>
            <a:pPr marL="454561" indent="-342386"/>
            <a:r>
              <a:rPr lang="hr-HR" sz="1800" dirty="0" smtClean="0">
                <a:solidFill>
                  <a:srgbClr val="000066"/>
                </a:solidFill>
              </a:rPr>
              <a:t>Vjerovanje</a:t>
            </a:r>
          </a:p>
          <a:p>
            <a:pPr marL="454561" indent="-342386"/>
            <a:r>
              <a:rPr lang="hr-HR" sz="1800" dirty="0" smtClean="0">
                <a:solidFill>
                  <a:srgbClr val="000066"/>
                </a:solidFill>
              </a:rPr>
              <a:t>Podržavanje</a:t>
            </a:r>
            <a:endParaRPr lang="hr-HR" sz="1800" dirty="0">
              <a:solidFill>
                <a:srgbClr val="000066"/>
              </a:solidFill>
            </a:endParaRPr>
          </a:p>
          <a:p>
            <a:pPr marL="454561" indent="-342386"/>
            <a:r>
              <a:rPr lang="hr-HR" sz="1800" dirty="0" smtClean="0">
                <a:solidFill>
                  <a:srgbClr val="000066"/>
                </a:solidFill>
              </a:rPr>
              <a:t>Ohrabrivanje</a:t>
            </a:r>
            <a:endParaRPr lang="hr-HR" sz="1800" dirty="0">
              <a:solidFill>
                <a:srgbClr val="000066"/>
              </a:solidFill>
            </a:endParaRPr>
          </a:p>
          <a:p>
            <a:pPr marL="454561" indent="-342386"/>
            <a:r>
              <a:rPr lang="hr-HR" sz="1800" dirty="0" smtClean="0">
                <a:solidFill>
                  <a:srgbClr val="000066"/>
                </a:solidFill>
              </a:rPr>
              <a:t>Prihvaćanje</a:t>
            </a:r>
            <a:endParaRPr lang="hr-HR" sz="1800" dirty="0">
              <a:solidFill>
                <a:srgbClr val="000066"/>
              </a:solidFill>
            </a:endParaRPr>
          </a:p>
          <a:p>
            <a:pPr marL="454561" indent="-342386"/>
            <a:r>
              <a:rPr lang="hr-HR" sz="1800" dirty="0">
                <a:solidFill>
                  <a:srgbClr val="000066"/>
                </a:solidFill>
              </a:rPr>
              <a:t>Poštivanje  </a:t>
            </a:r>
          </a:p>
          <a:p>
            <a:pPr marL="454561" indent="-342386"/>
            <a:r>
              <a:rPr lang="hr-HR" sz="1800" dirty="0" smtClean="0">
                <a:solidFill>
                  <a:srgbClr val="000066"/>
                </a:solidFill>
              </a:rPr>
              <a:t>Pregovaranje </a:t>
            </a:r>
            <a:r>
              <a:rPr lang="hr-HR" sz="1800" dirty="0">
                <a:solidFill>
                  <a:srgbClr val="000066"/>
                </a:solidFill>
              </a:rPr>
              <a:t>o onome u čemu se ne </a:t>
            </a:r>
            <a:r>
              <a:rPr lang="hr-HR" sz="1800" dirty="0" smtClean="0">
                <a:solidFill>
                  <a:srgbClr val="000066"/>
                </a:solidFill>
              </a:rPr>
              <a:t>slažemo – jedno pravilo i mnogo dogovora – ne da bismo zagorčavali život djeci nego ga olakšali. Pravo i dužnost roditelja. </a:t>
            </a:r>
            <a:endParaRPr lang="hr-HR" sz="1800" dirty="0">
              <a:solidFill>
                <a:srgbClr val="000066"/>
              </a:solidFill>
            </a:endParaRPr>
          </a:p>
          <a:p>
            <a:pPr marL="454561" indent="-342386">
              <a:lnSpc>
                <a:spcPct val="170000"/>
              </a:lnSpc>
            </a:pPr>
            <a:r>
              <a:rPr lang="hr-HR" sz="1800" b="1" dirty="0" smtClean="0">
                <a:solidFill>
                  <a:srgbClr val="000066"/>
                </a:solidFill>
                <a:latin typeface="+mj-lt"/>
              </a:rPr>
              <a:t>Prezahtjevno – od danas do smrti ću koristiti samo djelotvorne metode – ali svakog jutra se mogu obavezati da ću danas svoje dijete ohrabrivati, pohvaliti ga za ono što je učinio dobro, zagrliti ga i poljubiti ga i reći mu da ga volim. !!!</a:t>
            </a:r>
            <a:endParaRPr lang="hr-HR" sz="1050" b="1" dirty="0">
              <a:solidFill>
                <a:schemeClr val="accent2"/>
              </a:solidFill>
              <a:latin typeface="+mj-lt"/>
            </a:endParaRPr>
          </a:p>
          <a:p>
            <a:pPr marL="454561" indent="-342386">
              <a:buNone/>
            </a:pPr>
            <a:endParaRPr lang="en-US" sz="1265" b="1" dirty="0">
              <a:solidFill>
                <a:schemeClr val="accent2"/>
              </a:solidFill>
            </a:endParaRPr>
          </a:p>
        </p:txBody>
      </p:sp>
      <p:pic>
        <p:nvPicPr>
          <p:cNvPr id="24580" name="Picture 11" descr="Cartoon family vector Royalty Free Stock Pho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8479" y="2589197"/>
            <a:ext cx="2060520" cy="181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2" descr="Cartoon Family Rafti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93168" y="2167269"/>
            <a:ext cx="1084957" cy="84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4" descr="ANd9GcQBV7aBAFA6JstSizhixVOMQ31neIe8kDiHCI_pdoe84tF7PNXIq9fU8LJ2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27850" y="6342445"/>
            <a:ext cx="53243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16" descr="ANd9GcR9JMKB-4CGGsUpdrEZmcQSBYsqGa-u17VuLOsDx77sEJ-nclVTjJVxOE-p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69738" y="845933"/>
            <a:ext cx="738374" cy="75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18" descr="ANd9GcTKllBvv_ODE6XP3EGsA45JFOCjcB_BaD8_c99u4iVFYjIHwJYe0V56PWw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00900" y="1032842"/>
            <a:ext cx="582662" cy="75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20" descr="ANd9GcQyCBhjFmKJU2hvWHWRzkj4mMD0RY7u5SGwua8Z_cZpFtyzhT-xIeBrs_9fsw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104235" y="207628"/>
            <a:ext cx="753443" cy="593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22" descr="ClipArt_Reading_Circle-315x25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958504" y="6134695"/>
            <a:ext cx="924223" cy="723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24" descr="ANd9GcRZ_d03J3x7gb5XBo4T7BphmuoKD2doR-asP_S2XPBaMfXraoGK6iUwriGyzQ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326784" y="315631"/>
            <a:ext cx="703213" cy="75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26" descr="ANd9GcRwHjfKDgTj14kU0qwB-Qw10RbhO0uZeVfrfJO-FchSK0lTvCTF2CF8Ywxydg">
            <a:hlinkClick r:id="rId16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418245" y="2736911"/>
            <a:ext cx="753443" cy="75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Picture 28" descr="ANd9GcRo2zuFZg2BkFzm5TrAFm_PqQLRWEOoJimlOS16he-GqbhoxLEmMOTvaOCk">
            <a:hlinkClick r:id="rId18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486924" y="2788779"/>
            <a:ext cx="753443" cy="75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4" descr="ANd9GcSKwhsowFL0gqPGlTwsd13fiYxahW0JbmS0WfHD7lEE2uI4ZmRjFtKJEcA">
            <a:hlinkClick r:id="rId20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879670" y="1940326"/>
            <a:ext cx="632891" cy="75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C:\Users\Marijeta\Desktop\is.jpg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3118176" y="2054921"/>
            <a:ext cx="1016310" cy="782840"/>
          </a:xfrm>
          <a:prstGeom prst="rect">
            <a:avLst/>
          </a:prstGeom>
          <a:noFill/>
        </p:spPr>
      </p:pic>
      <p:pic>
        <p:nvPicPr>
          <p:cNvPr id="16" name="Picture 45" descr="ANd9GcTEy6FqEFQm4c9BKNekjygez5KS7rd4lEBa5qddlAfKaedTYVeidRUn6RRS">
            <a:hlinkClick r:id="rId23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8006840" y="2126774"/>
            <a:ext cx="753443" cy="75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 descr="ANd9GcTrTx3fyUHpiNerUTubwFzZZfPPfxYBAUnzqvLMSnNkepfeLVEPhAKWNJcR">
            <a:hlinkClick r:id="rId25"/>
          </p:cNvPr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1932268" y="3671697"/>
            <a:ext cx="1326059" cy="562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7" descr="Famiglia felice con il padre, la madre e la holding h del figlio">
            <a:hlinkClick r:id="rId27" tooltip="Download Famiglia Felice Con Il Padre, La Madre E La Holding H Del Figlio Immagine Stock - Immagine: 23682891"/>
          </p:cNvPr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4940051" y="2009182"/>
            <a:ext cx="834145" cy="580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Slikovni rezultat za fighting in family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001" y="2960248"/>
            <a:ext cx="2409637" cy="144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likovni rezultat za fighting in family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2" y="95360"/>
            <a:ext cx="2106233" cy="83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6531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41438"/>
            <a:ext cx="6172200" cy="766762"/>
          </a:xfrm>
        </p:spPr>
        <p:txBody>
          <a:bodyPr vert="horz" lIns="68579" tIns="34289" rIns="68579" bIns="34289" rtlCol="0" anchor="ctr">
            <a:noAutofit/>
          </a:bodyPr>
          <a:lstStyle/>
          <a:p>
            <a:pPr eaLnBrk="1" hangingPunct="1">
              <a:defRPr/>
            </a:pPr>
            <a:r>
              <a:rPr lang="hr-HR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	</a:t>
            </a:r>
            <a:endParaRPr lang="en-US" sz="1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idx="4294967295"/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lIns="68579" tIns="34289" rIns="68579" bIns="34289" rtlCol="0" anchor="t">
            <a:normAutofit fontScale="25000" lnSpcReduction="20000"/>
          </a:bodyPr>
          <a:lstStyle/>
          <a:p>
            <a:pPr marL="454561" indent="-342386">
              <a:buNone/>
            </a:pPr>
            <a:r>
              <a:rPr lang="hr-HR" sz="1265" b="1" dirty="0">
                <a:solidFill>
                  <a:schemeClr val="accent2"/>
                </a:solidFill>
                <a:latin typeface="Arial" pitchFamily="34" charset="0"/>
              </a:rPr>
              <a:t>					</a:t>
            </a:r>
          </a:p>
          <a:p>
            <a:pPr marL="454561" indent="-342386" algn="just">
              <a:buNone/>
            </a:pPr>
            <a:r>
              <a:rPr lang="hr-HR" sz="1265" b="1" dirty="0">
                <a:solidFill>
                  <a:schemeClr val="accent2"/>
                </a:solidFill>
                <a:latin typeface="Arial" pitchFamily="34" charset="0"/>
              </a:rPr>
              <a:t>			</a:t>
            </a:r>
            <a:r>
              <a:rPr lang="hr-HR" sz="1265" b="1" dirty="0" smtClean="0">
                <a:solidFill>
                  <a:schemeClr val="accent2"/>
                </a:solidFill>
                <a:latin typeface="Arial" pitchFamily="34" charset="0"/>
              </a:rPr>
              <a:t>                </a:t>
            </a:r>
          </a:p>
          <a:p>
            <a:pPr marL="454561" indent="-342386" algn="just">
              <a:buNone/>
            </a:pPr>
            <a:r>
              <a:rPr lang="hr-HR" sz="3200" b="1" dirty="0" smtClean="0">
                <a:solidFill>
                  <a:srgbClr val="000066"/>
                </a:solidFill>
                <a:latin typeface="Arial" pitchFamily="34" charset="0"/>
              </a:rPr>
              <a:t>				</a:t>
            </a:r>
            <a:endParaRPr lang="hr-HR" sz="96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4561" indent="-342386" algn="just">
              <a:buNone/>
            </a:pPr>
            <a:r>
              <a:rPr lang="hr-HR" sz="11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r-HR" sz="11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LJUBAV </a:t>
            </a:r>
            <a:r>
              <a:rPr lang="hr-HR" sz="11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VJERA</a:t>
            </a:r>
          </a:p>
          <a:p>
            <a:pPr marL="454561" indent="-342386" algn="just">
              <a:buNone/>
            </a:pPr>
            <a:endParaRPr lang="hr-HR" sz="1265" b="1" dirty="0">
              <a:solidFill>
                <a:schemeClr val="accent2"/>
              </a:solidFill>
              <a:latin typeface="Arial" pitchFamily="34" charset="0"/>
            </a:endParaRPr>
          </a:p>
          <a:p>
            <a:pPr marL="454561" indent="-342386" algn="just">
              <a:buNone/>
            </a:pPr>
            <a:r>
              <a:rPr lang="hr-HR" sz="7200" b="1" dirty="0" smtClean="0">
                <a:solidFill>
                  <a:srgbClr val="000066"/>
                </a:solidFill>
                <a:latin typeface="Arial" pitchFamily="34" charset="0"/>
              </a:rPr>
              <a:t>       </a:t>
            </a:r>
            <a:endParaRPr lang="hr-HR" sz="7200" dirty="0" smtClean="0">
              <a:solidFill>
                <a:srgbClr val="000066"/>
              </a:solidFill>
              <a:latin typeface="+mj-lt"/>
              <a:cs typeface="Segoe UI Semibold" panose="020B0702040204020203" pitchFamily="34" charset="0"/>
            </a:endParaRPr>
          </a:p>
          <a:p>
            <a:pPr marL="112175" indent="0" algn="just">
              <a:lnSpc>
                <a:spcPct val="170000"/>
              </a:lnSpc>
              <a:buNone/>
            </a:pPr>
            <a:endParaRPr lang="hr-HR" sz="72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2175" indent="0" algn="just">
              <a:lnSpc>
                <a:spcPct val="170000"/>
              </a:lnSpc>
              <a:buNone/>
            </a:pPr>
            <a:r>
              <a:rPr lang="hr-HR" sz="7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:To </a:t>
            </a:r>
            <a:r>
              <a:rPr lang="hr-HR" sz="7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najdragocjenije blago i najveća ostavština koju možemo ostaviti </a:t>
            </a:r>
            <a:r>
              <a:rPr lang="hr-HR" sz="7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svome djetetu. </a:t>
            </a:r>
          </a:p>
          <a:p>
            <a:pPr marL="112175" indent="0" algn="just">
              <a:lnSpc>
                <a:spcPct val="170000"/>
              </a:lnSpc>
              <a:buNone/>
            </a:pPr>
            <a:r>
              <a:rPr lang="hr-HR" sz="7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Jedan </a:t>
            </a:r>
            <a:r>
              <a:rPr lang="hr-HR" sz="7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 najljepših darova </a:t>
            </a:r>
            <a:r>
              <a:rPr lang="hr-HR" sz="7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koji možemo </a:t>
            </a:r>
            <a:r>
              <a:rPr lang="hr-HR" sz="7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dati svome djetetu je bezuvjetna ljubav.</a:t>
            </a:r>
          </a:p>
          <a:p>
            <a:pPr marL="112175" indent="0" algn="just">
              <a:lnSpc>
                <a:spcPct val="170000"/>
              </a:lnSpc>
              <a:buNone/>
            </a:pPr>
            <a:endParaRPr lang="hr-HR" sz="56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2175" indent="0" algn="just">
              <a:lnSpc>
                <a:spcPct val="170000"/>
              </a:lnSpc>
              <a:buNone/>
            </a:pPr>
            <a:endParaRPr lang="hr-HR" sz="72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2175" indent="0" algn="just">
              <a:lnSpc>
                <a:spcPct val="170000"/>
              </a:lnSpc>
              <a:buNone/>
            </a:pPr>
            <a:endParaRPr lang="hr-HR" sz="72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2175" indent="0" algn="just">
              <a:lnSpc>
                <a:spcPct val="170000"/>
              </a:lnSpc>
              <a:buNone/>
            </a:pPr>
            <a:endParaRPr lang="hr-HR" sz="72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6081" indent="-456514">
              <a:lnSpc>
                <a:spcPct val="170000"/>
              </a:lnSpc>
              <a:buNone/>
            </a:pPr>
            <a:r>
              <a:rPr lang="hr-HR" sz="7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 </a:t>
            </a:r>
            <a:r>
              <a:rPr lang="hr-HR" sz="7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presudne </a:t>
            </a:r>
            <a:r>
              <a:rPr lang="hr-HR" sz="7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važnosti vratiti danas izgubljenu </a:t>
            </a:r>
            <a:r>
              <a:rPr lang="hr-HR" sz="7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svijest o očinstvu i majčinstvu </a:t>
            </a:r>
            <a:r>
              <a:rPr lang="hr-HR" sz="7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</a:p>
          <a:p>
            <a:pPr marL="606081" indent="-456514">
              <a:lnSpc>
                <a:spcPct val="170000"/>
              </a:lnSpc>
              <a:buNone/>
            </a:pPr>
            <a:r>
              <a:rPr lang="hr-HR" sz="7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pozivu </a:t>
            </a:r>
            <a:r>
              <a:rPr lang="hr-HR" sz="7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poslanju, o braku kao svetom sakramentu i djeci kao daru </a:t>
            </a:r>
            <a:r>
              <a:rPr lang="hr-HR" sz="7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Božjem.</a:t>
            </a:r>
            <a:r>
              <a:rPr lang="hr-HR" sz="7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7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sz="72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7200" b="1" dirty="0">
                <a:solidFill>
                  <a:srgbClr val="00006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			 </a:t>
            </a:r>
            <a:endParaRPr lang="hr-HR" sz="7200" b="1" dirty="0" smtClean="0">
              <a:solidFill>
                <a:srgbClr val="000066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>
              <a:buNone/>
            </a:pPr>
            <a:r>
              <a:rPr lang="hr-HR" sz="7200" b="1" dirty="0">
                <a:solidFill>
                  <a:srgbClr val="000066"/>
                </a:solidFill>
                <a:latin typeface="Segoe UI Semibold" panose="020B0702040204020203" pitchFamily="34" charset="0"/>
                <a:ea typeface="Segoe UI Symbol" panose="020B0502040204020203" pitchFamily="34" charset="0"/>
                <a:cs typeface="Segoe UI Semibold" panose="020B0702040204020203" pitchFamily="34" charset="0"/>
              </a:rPr>
              <a:t> </a:t>
            </a:r>
            <a:r>
              <a:rPr lang="hr-HR" sz="7200" b="1" dirty="0" smtClean="0">
                <a:solidFill>
                  <a:srgbClr val="000066"/>
                </a:solidFill>
                <a:latin typeface="Segoe UI Semibold" panose="020B0702040204020203" pitchFamily="34" charset="0"/>
                <a:ea typeface="Segoe UI Symbol" panose="020B0502040204020203" pitchFamily="34" charset="0"/>
                <a:cs typeface="Segoe UI Semibold" panose="020B0702040204020203" pitchFamily="34" charset="0"/>
              </a:rPr>
              <a:t>  </a:t>
            </a:r>
          </a:p>
          <a:p>
            <a:pPr marL="0" indent="0">
              <a:buNone/>
            </a:pPr>
            <a:endParaRPr lang="hr-HR" sz="1350" b="1" dirty="0">
              <a:solidFill>
                <a:srgbClr val="000066"/>
              </a:solidFill>
              <a:latin typeface="Segoe UI Semibold" panose="020B0702040204020203" pitchFamily="34" charset="0"/>
              <a:ea typeface="Segoe UI Symbol" panose="020B0502040204020203" pitchFamily="34" charset="0"/>
              <a:cs typeface="Segoe UI Semibold" panose="020B0702040204020203" pitchFamily="34" charset="0"/>
            </a:endParaRPr>
          </a:p>
          <a:p>
            <a:pPr>
              <a:buFontTx/>
              <a:buChar char="-"/>
            </a:pPr>
            <a:endParaRPr lang="hr-HR" sz="1400" dirty="0">
              <a:solidFill>
                <a:srgbClr val="0028A8"/>
              </a:solidFill>
            </a:endParaRPr>
          </a:p>
          <a:p>
            <a:pPr marL="454561" indent="-342386" algn="just">
              <a:buNone/>
            </a:pPr>
            <a:endParaRPr lang="hr-HR" sz="1350" b="1" dirty="0" smtClean="0">
              <a:solidFill>
                <a:srgbClr val="000066"/>
              </a:solidFill>
              <a:ea typeface="Segoe UI Symbol" panose="020B0502040204020203" pitchFamily="34" charset="0"/>
              <a:cs typeface="Segoe UI Semibold" panose="020B0702040204020203" pitchFamily="34" charset="0"/>
            </a:endParaRPr>
          </a:p>
          <a:p>
            <a:pPr marL="454561" indent="-342386" algn="just">
              <a:buNone/>
            </a:pPr>
            <a:endParaRPr lang="hr-HR" sz="1350" b="1" dirty="0">
              <a:solidFill>
                <a:srgbClr val="000066"/>
              </a:solidFill>
              <a:ea typeface="Segoe UI Symbol" panose="020B0502040204020203" pitchFamily="34" charset="0"/>
              <a:cs typeface="Segoe UI Semibold" panose="020B0702040204020203" pitchFamily="34" charset="0"/>
            </a:endParaRPr>
          </a:p>
          <a:p>
            <a:pPr marL="454561" indent="-342386" algn="just">
              <a:buNone/>
            </a:pPr>
            <a:r>
              <a:rPr lang="hr-HR" sz="1350" b="1" dirty="0" smtClean="0">
                <a:solidFill>
                  <a:srgbClr val="000066"/>
                </a:solidFill>
                <a:ea typeface="Segoe UI Symbol" panose="020B0502040204020203" pitchFamily="34" charset="0"/>
                <a:cs typeface="Segoe UI Semibold" panose="020B0702040204020203" pitchFamily="34" charset="0"/>
              </a:rPr>
              <a:t>		</a:t>
            </a:r>
            <a:r>
              <a:rPr lang="hr-HR" sz="2000" b="1" dirty="0" smtClean="0">
                <a:solidFill>
                  <a:srgbClr val="000066"/>
                </a:solidFill>
                <a:ea typeface="Segoe UI Symbol" panose="020B0502040204020203" pitchFamily="34" charset="0"/>
                <a:cs typeface="Segoe UI Semibold" panose="020B0702040204020203" pitchFamily="34" charset="0"/>
              </a:rPr>
              <a:t> </a:t>
            </a:r>
            <a:r>
              <a:rPr lang="hr-HR" sz="2000" b="1" dirty="0">
                <a:solidFill>
                  <a:srgbClr val="000066"/>
                </a:solidFill>
                <a:ea typeface="Segoe UI Symbol" panose="020B0502040204020203" pitchFamily="34" charset="0"/>
                <a:cs typeface="Segoe UI Semibold" panose="020B0702040204020203" pitchFamily="34" charset="0"/>
              </a:rPr>
              <a:t>			</a:t>
            </a:r>
          </a:p>
          <a:p>
            <a:pPr marL="454561" indent="-342386" algn="just">
              <a:buNone/>
            </a:pPr>
            <a:r>
              <a:rPr lang="hr-HR" sz="2000" b="1" dirty="0">
                <a:solidFill>
                  <a:schemeClr val="accent2"/>
                </a:solidFill>
                <a:ea typeface="Segoe UI Symbol" panose="020B0502040204020203" pitchFamily="34" charset="0"/>
                <a:cs typeface="Segoe UI Semibold" panose="020B0702040204020203" pitchFamily="34" charset="0"/>
              </a:rPr>
              <a:t>		           </a:t>
            </a:r>
          </a:p>
          <a:p>
            <a:pPr marL="454561" indent="-342386" algn="just">
              <a:buNone/>
            </a:pPr>
            <a:r>
              <a:rPr lang="hr-HR" sz="1350" b="1" dirty="0">
                <a:solidFill>
                  <a:schemeClr val="accent2"/>
                </a:solidFill>
                <a:latin typeface="Segoe Script" panose="030B0504020000000003" pitchFamily="66" charset="0"/>
                <a:ea typeface="Segoe UI Symbol" panose="020B0502040204020203" pitchFamily="34" charset="0"/>
                <a:cs typeface="Segoe UI Semibold" panose="020B0702040204020203" pitchFamily="34" charset="0"/>
              </a:rPr>
              <a:t>		</a:t>
            </a:r>
          </a:p>
          <a:p>
            <a:pPr marL="454561" indent="-342386" algn="just">
              <a:buNone/>
            </a:pPr>
            <a:r>
              <a:rPr lang="hr-HR" sz="1350" b="1" dirty="0">
                <a:solidFill>
                  <a:schemeClr val="accent2"/>
                </a:solidFill>
                <a:latin typeface="Segoe Script" panose="030B0504020000000003" pitchFamily="66" charset="0"/>
                <a:ea typeface="Segoe UI Symbol" panose="020B0502040204020203" pitchFamily="34" charset="0"/>
                <a:cs typeface="Segoe UI Semibold" panose="020B0702040204020203" pitchFamily="34" charset="0"/>
              </a:rPr>
              <a:t>					</a:t>
            </a:r>
            <a:r>
              <a:rPr lang="hr-HR" sz="1350" b="1" dirty="0">
                <a:solidFill>
                  <a:schemeClr val="accent2"/>
                </a:solidFill>
                <a:latin typeface="Arial" pitchFamily="34" charset="0"/>
              </a:rPr>
              <a:t>	    	</a:t>
            </a:r>
          </a:p>
          <a:p>
            <a:pPr marL="454561" indent="-342386" algn="just">
              <a:buNone/>
            </a:pPr>
            <a:r>
              <a:rPr lang="hr-HR" sz="1350" b="1" dirty="0">
                <a:solidFill>
                  <a:schemeClr val="accent2"/>
                </a:solidFill>
                <a:latin typeface="Arial" pitchFamily="34" charset="0"/>
              </a:rPr>
              <a:t>						         </a:t>
            </a:r>
            <a:endParaRPr lang="hr-HR" sz="1350" b="1" dirty="0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4" name="Picture 2" descr="C:\Users\Marijeta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"/>
            <a:ext cx="259080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27660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41438"/>
            <a:ext cx="6172200" cy="766762"/>
          </a:xfrm>
        </p:spPr>
        <p:txBody>
          <a:bodyPr vert="horz" lIns="68579" tIns="34289" rIns="68579" bIns="34289" rtlCol="0" anchor="ctr">
            <a:noAutofit/>
          </a:bodyPr>
          <a:lstStyle/>
          <a:p>
            <a:pPr eaLnBrk="1" hangingPunct="1">
              <a:defRPr/>
            </a:pPr>
            <a:r>
              <a:rPr lang="hr-HR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	</a:t>
            </a:r>
            <a:endParaRPr lang="en-US" sz="1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idx="4294967295"/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lIns="68579" tIns="34289" rIns="68579" bIns="34289" rtlCol="0" anchor="t">
            <a:normAutofit fontScale="25000" lnSpcReduction="20000"/>
          </a:bodyPr>
          <a:lstStyle/>
          <a:p>
            <a:pPr marL="454561" indent="-342386">
              <a:buNone/>
            </a:pPr>
            <a:r>
              <a:rPr lang="hr-HR" sz="1265" b="1" dirty="0">
                <a:solidFill>
                  <a:schemeClr val="accent2"/>
                </a:solidFill>
                <a:latin typeface="Arial" pitchFamily="34" charset="0"/>
              </a:rPr>
              <a:t>					</a:t>
            </a:r>
          </a:p>
          <a:p>
            <a:pPr marL="454561" indent="-342386" algn="just">
              <a:buNone/>
            </a:pPr>
            <a:r>
              <a:rPr lang="hr-HR" sz="1265" b="1" dirty="0">
                <a:solidFill>
                  <a:schemeClr val="accent2"/>
                </a:solidFill>
                <a:latin typeface="Arial" pitchFamily="34" charset="0"/>
              </a:rPr>
              <a:t>			</a:t>
            </a:r>
            <a:r>
              <a:rPr lang="hr-HR" sz="1265" b="1" dirty="0" smtClean="0">
                <a:solidFill>
                  <a:schemeClr val="accent2"/>
                </a:solidFill>
                <a:latin typeface="Arial" pitchFamily="34" charset="0"/>
              </a:rPr>
              <a:t>                </a:t>
            </a:r>
          </a:p>
          <a:p>
            <a:pPr marL="454561" indent="-342386" algn="just">
              <a:buNone/>
            </a:pPr>
            <a:endParaRPr lang="hr-HR" sz="2500" b="1" dirty="0">
              <a:solidFill>
                <a:schemeClr val="accent2"/>
              </a:solidFill>
              <a:latin typeface="Arial" pitchFamily="34" charset="0"/>
            </a:endParaRPr>
          </a:p>
          <a:p>
            <a:pPr marL="454561" indent="-342386" algn="just">
              <a:buNone/>
            </a:pPr>
            <a:r>
              <a:rPr lang="hr-HR" sz="9600" b="1" dirty="0" smtClean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hr-HR" sz="9600" b="1" dirty="0" smtClean="0">
                <a:solidFill>
                  <a:schemeClr val="accent2"/>
                </a:solidFill>
                <a:latin typeface="Arial" pitchFamily="34" charset="0"/>
              </a:rPr>
              <a:t>“                                  „NE </a:t>
            </a:r>
            <a:r>
              <a:rPr lang="hr-HR" sz="9600" b="1" dirty="0">
                <a:solidFill>
                  <a:schemeClr val="accent2"/>
                </a:solidFill>
                <a:latin typeface="Arial" pitchFamily="34" charset="0"/>
              </a:rPr>
              <a:t>BOJ SE</a:t>
            </a:r>
            <a:r>
              <a:rPr lang="hr-HR" sz="9600" b="1" dirty="0" smtClean="0">
                <a:solidFill>
                  <a:schemeClr val="accent2"/>
                </a:solidFill>
                <a:latin typeface="Arial" pitchFamily="34" charset="0"/>
              </a:rPr>
              <a:t>!”   </a:t>
            </a:r>
            <a:endParaRPr lang="hr-HR" sz="9600" b="1" dirty="0">
              <a:solidFill>
                <a:srgbClr val="000066"/>
              </a:solidFill>
              <a:latin typeface="+mj-lt"/>
              <a:cs typeface="Segoe UI Semibold" panose="020B0702040204020203" pitchFamily="34" charset="0"/>
            </a:endParaRPr>
          </a:p>
          <a:p>
            <a:pPr marL="0" indent="0">
              <a:buNone/>
            </a:pPr>
            <a:r>
              <a:rPr lang="hr-HR" sz="7200" b="1" dirty="0">
                <a:solidFill>
                  <a:srgbClr val="00006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	</a:t>
            </a:r>
            <a:endParaRPr lang="hr-HR" sz="7200" b="1" dirty="0" smtClean="0">
              <a:solidFill>
                <a:srgbClr val="000066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buNone/>
            </a:pPr>
            <a:endParaRPr lang="hr-HR" sz="9600" dirty="0" smtClean="0">
              <a:solidFill>
                <a:srgbClr val="0028A8"/>
              </a:solidFill>
            </a:endParaRPr>
          </a:p>
          <a:p>
            <a:pPr marL="454561" indent="-342386" algn="just">
              <a:buNone/>
            </a:pPr>
            <a:r>
              <a:rPr lang="hr-HR" sz="8000" b="1" dirty="0">
                <a:solidFill>
                  <a:srgbClr val="000066"/>
                </a:solidFill>
                <a:ea typeface="Segoe UI Symbol" panose="020B0502040204020203" pitchFamily="34" charset="0"/>
                <a:cs typeface="Segoe UI Semibold" panose="020B0702040204020203" pitchFamily="34" charset="0"/>
              </a:rPr>
              <a:t>Problemi u braku i s djecom su normalni.</a:t>
            </a:r>
          </a:p>
          <a:p>
            <a:pPr marL="454561" indent="-342386" algn="just">
              <a:buNone/>
            </a:pPr>
            <a:r>
              <a:rPr lang="hr-HR" sz="8000" b="1" dirty="0">
                <a:solidFill>
                  <a:srgbClr val="000066"/>
                </a:solidFill>
                <a:ea typeface="Segoe UI Symbol" panose="020B0502040204020203" pitchFamily="34" charset="0"/>
                <a:cs typeface="Segoe UI Semibold" panose="020B0702040204020203" pitchFamily="34" charset="0"/>
              </a:rPr>
              <a:t>Nismo </a:t>
            </a:r>
            <a:r>
              <a:rPr lang="hr-HR" sz="8000" b="1" dirty="0" smtClean="0">
                <a:solidFill>
                  <a:srgbClr val="000066"/>
                </a:solidFill>
                <a:ea typeface="Segoe UI Symbol" panose="020B0502040204020203" pitchFamily="34" charset="0"/>
                <a:cs typeface="Segoe UI Semibold" panose="020B0702040204020203" pitchFamily="34" charset="0"/>
              </a:rPr>
              <a:t>bespomoćni... </a:t>
            </a:r>
            <a:endParaRPr lang="hr-HR" sz="4400" b="1" dirty="0">
              <a:solidFill>
                <a:srgbClr val="000066"/>
              </a:solidFill>
              <a:latin typeface="Segoe Script" panose="030B0504020000000003" pitchFamily="66" charset="0"/>
              <a:ea typeface="Segoe UI Symbol" panose="020B0502040204020203" pitchFamily="34" charset="0"/>
              <a:cs typeface="Segoe UI Semibold" panose="020B0702040204020203" pitchFamily="34" charset="0"/>
            </a:endParaRPr>
          </a:p>
          <a:p>
            <a:pPr marL="454561" indent="-342386" algn="just">
              <a:buNone/>
            </a:pPr>
            <a:r>
              <a:rPr lang="hr-HR" sz="6400" b="1" dirty="0">
                <a:solidFill>
                  <a:schemeClr val="accent2"/>
                </a:solidFill>
                <a:latin typeface="Arial" pitchFamily="34" charset="0"/>
              </a:rPr>
              <a:t>BRAK = SAKRAMENT</a:t>
            </a:r>
            <a:endParaRPr lang="hr-HR" sz="6400" dirty="0">
              <a:solidFill>
                <a:srgbClr val="000066"/>
              </a:solidFill>
              <a:latin typeface="Arial" charset="0"/>
            </a:endParaRPr>
          </a:p>
          <a:p>
            <a:pPr marL="862013" indent="-649288">
              <a:buNone/>
            </a:pPr>
            <a:r>
              <a:rPr lang="hr-HR" sz="6600" b="1" dirty="0">
                <a:solidFill>
                  <a:schemeClr val="accent2"/>
                </a:solidFill>
                <a:latin typeface="Arial" pitchFamily="34" charset="0"/>
              </a:rPr>
              <a:t>		</a:t>
            </a:r>
          </a:p>
          <a:p>
            <a:pPr marL="862013" indent="-649288">
              <a:buNone/>
            </a:pPr>
            <a:endParaRPr lang="hr-HR" sz="6600" b="1" dirty="0">
              <a:solidFill>
                <a:schemeClr val="accent2"/>
              </a:solidFill>
              <a:latin typeface="Arial" pitchFamily="34" charset="0"/>
            </a:endParaRPr>
          </a:p>
          <a:p>
            <a:pPr marL="862013" indent="-649288">
              <a:buNone/>
            </a:pPr>
            <a:r>
              <a:rPr lang="hr-HR" sz="6600" b="1" dirty="0">
                <a:solidFill>
                  <a:schemeClr val="accent2"/>
                </a:solidFill>
                <a:latin typeface="Arial" pitchFamily="34" charset="0"/>
              </a:rPr>
              <a:t>		    </a:t>
            </a:r>
            <a:r>
              <a:rPr lang="hr-HR" sz="6600" b="1" dirty="0" smtClean="0">
                <a:solidFill>
                  <a:schemeClr val="accent2"/>
                </a:solidFill>
                <a:latin typeface="Arial" pitchFamily="34" charset="0"/>
              </a:rPr>
              <a:t>	</a:t>
            </a:r>
            <a:endParaRPr lang="hr-HR" sz="7200" b="1" dirty="0">
              <a:solidFill>
                <a:srgbClr val="FF0000"/>
              </a:solidFill>
              <a:latin typeface="Arial" pitchFamily="34" charset="0"/>
            </a:endParaRPr>
          </a:p>
          <a:p>
            <a:pPr marL="862013" indent="-649288">
              <a:buNone/>
            </a:pPr>
            <a:endParaRPr lang="hr-HR" sz="7200" b="1" dirty="0">
              <a:solidFill>
                <a:srgbClr val="FF0000"/>
              </a:solidFill>
              <a:latin typeface="Arial" pitchFamily="34" charset="0"/>
            </a:endParaRPr>
          </a:p>
          <a:p>
            <a:pPr marL="862013" indent="-649288">
              <a:buNone/>
            </a:pPr>
            <a:r>
              <a:rPr lang="hr-HR" sz="7200" b="1" dirty="0">
                <a:solidFill>
                  <a:srgbClr val="FF0000"/>
                </a:solidFill>
                <a:latin typeface="Arial" pitchFamily="34" charset="0"/>
              </a:rPr>
              <a:t>                          Sve mogu u Onome koji me jača. Fil 4,13				</a:t>
            </a:r>
          </a:p>
          <a:p>
            <a:pPr marL="862013" indent="-649288">
              <a:buNone/>
            </a:pPr>
            <a:r>
              <a:rPr lang="hr-HR" sz="6600" b="1" dirty="0">
                <a:solidFill>
                  <a:schemeClr val="accent2"/>
                </a:solidFill>
                <a:latin typeface="Arial" pitchFamily="34" charset="0"/>
              </a:rPr>
              <a:t>						</a:t>
            </a:r>
          </a:p>
          <a:p>
            <a:pPr marL="862013" indent="-649288">
              <a:buNone/>
            </a:pPr>
            <a:r>
              <a:rPr lang="hr-HR" sz="6600" b="1" dirty="0">
                <a:solidFill>
                  <a:schemeClr val="accent2"/>
                </a:solidFill>
                <a:latin typeface="Arial" pitchFamily="34" charset="0"/>
              </a:rPr>
              <a:t>	</a:t>
            </a:r>
            <a:r>
              <a:rPr lang="hr-HR" sz="6600" b="1" dirty="0" smtClean="0">
                <a:solidFill>
                  <a:schemeClr val="accent2"/>
                </a:solidFill>
                <a:latin typeface="Arial" pitchFamily="34" charset="0"/>
              </a:rPr>
              <a:t>	</a:t>
            </a:r>
            <a:r>
              <a:rPr lang="hr-HR" sz="6600" b="1" dirty="0">
                <a:solidFill>
                  <a:schemeClr val="accent2"/>
                </a:solidFill>
                <a:latin typeface="Arial" pitchFamily="34" charset="0"/>
              </a:rPr>
              <a:t> </a:t>
            </a:r>
            <a:r>
              <a:rPr lang="hr-HR" sz="6600" b="1" dirty="0" smtClean="0">
                <a:solidFill>
                  <a:schemeClr val="accent2"/>
                </a:solidFill>
                <a:latin typeface="Arial" pitchFamily="34" charset="0"/>
              </a:rPr>
              <a:t>               </a:t>
            </a:r>
            <a:r>
              <a:rPr lang="hr-HR" sz="7200" b="1" dirty="0" smtClean="0">
                <a:solidFill>
                  <a:schemeClr val="accent6"/>
                </a:solidFill>
                <a:latin typeface="Arial" pitchFamily="34" charset="0"/>
              </a:rPr>
              <a:t>NEUROPLASTICITET </a:t>
            </a:r>
            <a:r>
              <a:rPr lang="hr-HR" sz="7200" b="1" dirty="0">
                <a:solidFill>
                  <a:schemeClr val="accent6"/>
                </a:solidFill>
                <a:latin typeface="Arial" pitchFamily="34" charset="0"/>
              </a:rPr>
              <a:t>MOZGA </a:t>
            </a:r>
            <a:endParaRPr lang="hr-HR" sz="7200" b="1" dirty="0">
              <a:solidFill>
                <a:srgbClr val="FF0000"/>
              </a:solidFill>
              <a:latin typeface="Arial" pitchFamily="34" charset="0"/>
            </a:endParaRPr>
          </a:p>
          <a:p>
            <a:pPr>
              <a:buNone/>
            </a:pPr>
            <a:endParaRPr lang="hr-HR" sz="7200" dirty="0">
              <a:solidFill>
                <a:srgbClr val="0028A8"/>
              </a:solidFill>
            </a:endParaRPr>
          </a:p>
          <a:p>
            <a:pPr>
              <a:buNone/>
            </a:pPr>
            <a:r>
              <a:rPr lang="hr-HR" sz="7200" dirty="0" smtClean="0">
                <a:solidFill>
                  <a:srgbClr val="0028A8"/>
                </a:solidFill>
              </a:rPr>
              <a:t>Frankl</a:t>
            </a:r>
          </a:p>
          <a:p>
            <a:pPr>
              <a:buNone/>
            </a:pPr>
            <a:r>
              <a:rPr lang="hr-HR" sz="7200" dirty="0" smtClean="0">
                <a:solidFill>
                  <a:srgbClr val="0028A8"/>
                </a:solidFill>
              </a:rPr>
              <a:t>Zamisliti </a:t>
            </a:r>
            <a:r>
              <a:rPr lang="hr-HR" sz="7200" dirty="0">
                <a:solidFill>
                  <a:srgbClr val="0028A8"/>
                </a:solidFill>
              </a:rPr>
              <a:t>se u starosti...</a:t>
            </a:r>
          </a:p>
          <a:p>
            <a:pPr>
              <a:buNone/>
            </a:pPr>
            <a:r>
              <a:rPr lang="hr-HR" sz="7200" dirty="0">
                <a:solidFill>
                  <a:srgbClr val="0028A8"/>
                </a:solidFill>
              </a:rPr>
              <a:t>Kojih trenutaka ću se sjećati? </a:t>
            </a:r>
          </a:p>
          <a:p>
            <a:pPr>
              <a:buNone/>
            </a:pPr>
            <a:r>
              <a:rPr lang="hr-HR" sz="7200" dirty="0">
                <a:solidFill>
                  <a:srgbClr val="0028A8"/>
                </a:solidFill>
              </a:rPr>
              <a:t>Što ću tada poželjeti da sam </a:t>
            </a:r>
            <a:r>
              <a:rPr lang="hr-HR" sz="7200" dirty="0" smtClean="0">
                <a:solidFill>
                  <a:srgbClr val="0028A8"/>
                </a:solidFill>
              </a:rPr>
              <a:t>radio/la </a:t>
            </a:r>
            <a:r>
              <a:rPr lang="hr-HR" sz="7200" dirty="0">
                <a:solidFill>
                  <a:srgbClr val="0028A8"/>
                </a:solidFill>
              </a:rPr>
              <a:t>više ili manje?</a:t>
            </a:r>
          </a:p>
          <a:p>
            <a:pPr marL="454561" indent="-342386" algn="just">
              <a:buNone/>
            </a:pPr>
            <a:r>
              <a:rPr lang="hr-HR" sz="7200" b="1" dirty="0">
                <a:solidFill>
                  <a:srgbClr val="00006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		 	</a:t>
            </a:r>
            <a:endParaRPr lang="hr-HR" sz="7200" b="1" dirty="0" smtClean="0">
              <a:solidFill>
                <a:srgbClr val="000066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454561" indent="-342386" algn="just">
              <a:buNone/>
            </a:pPr>
            <a:r>
              <a:rPr lang="hr-HR" sz="4800" b="1" dirty="0" smtClean="0">
                <a:solidFill>
                  <a:srgbClr val="000066"/>
                </a:solidFill>
                <a:latin typeface="Segoe Script" panose="030B0504020000000003" pitchFamily="66" charset="0"/>
                <a:ea typeface="Segoe UI Symbol" panose="020B0502040204020203" pitchFamily="34" charset="0"/>
                <a:cs typeface="Segoe UI Semibold" panose="020B0702040204020203" pitchFamily="34" charset="0"/>
              </a:rPr>
              <a:t>	</a:t>
            </a:r>
          </a:p>
          <a:p>
            <a:pPr marL="454561" indent="-342386" algn="ctr">
              <a:buNone/>
            </a:pPr>
            <a:r>
              <a:rPr lang="hr-HR" sz="4800" b="1" dirty="0" smtClean="0">
                <a:solidFill>
                  <a:srgbClr val="000066"/>
                </a:solidFill>
                <a:latin typeface="Segoe Script" panose="030B0504020000000003" pitchFamily="66" charset="0"/>
                <a:ea typeface="Segoe UI Symbol" panose="020B0502040204020203" pitchFamily="34" charset="0"/>
                <a:cs typeface="Segoe UI Semibold" panose="020B0702040204020203" pitchFamily="34" charset="0"/>
              </a:rPr>
              <a:t>		           </a:t>
            </a:r>
            <a:r>
              <a:rPr lang="hr-HR" sz="2500" b="1" dirty="0" smtClean="0">
                <a:solidFill>
                  <a:srgbClr val="000066"/>
                </a:solidFill>
                <a:latin typeface="Segoe Script" panose="030B0504020000000003" pitchFamily="66" charset="0"/>
                <a:ea typeface="Segoe UI Symbol" panose="020B0502040204020203" pitchFamily="34" charset="0"/>
                <a:cs typeface="Segoe UI Semibold" panose="020B0702040204020203" pitchFamily="34" charset="0"/>
              </a:rPr>
              <a:t> 		</a:t>
            </a:r>
          </a:p>
          <a:p>
            <a:pPr marL="454561" indent="-342386" algn="just">
              <a:buNone/>
            </a:pPr>
            <a:r>
              <a:rPr lang="hr-HR" sz="1350" b="1" dirty="0" smtClean="0">
                <a:solidFill>
                  <a:srgbClr val="000066"/>
                </a:solidFill>
                <a:latin typeface="Segoe Script" panose="030B0504020000000003" pitchFamily="66" charset="0"/>
                <a:ea typeface="Segoe UI Symbol" panose="020B0502040204020203" pitchFamily="34" charset="0"/>
                <a:cs typeface="Segoe UI Semibold" panose="020B0702040204020203" pitchFamily="34" charset="0"/>
              </a:rPr>
              <a:t>					</a:t>
            </a:r>
            <a:r>
              <a:rPr lang="hr-HR" sz="1350" b="1" dirty="0" smtClean="0">
                <a:solidFill>
                  <a:srgbClr val="000066"/>
                </a:solidFill>
                <a:latin typeface="Arial" pitchFamily="34" charset="0"/>
              </a:rPr>
              <a:t>	    	</a:t>
            </a:r>
          </a:p>
          <a:p>
            <a:pPr marL="454561" indent="-342386" algn="just">
              <a:buNone/>
            </a:pPr>
            <a:r>
              <a:rPr lang="hr-HR" sz="1350" b="1" dirty="0">
                <a:solidFill>
                  <a:srgbClr val="000066"/>
                </a:solidFill>
                <a:latin typeface="Arial" pitchFamily="34" charset="0"/>
              </a:rPr>
              <a:t>			</a:t>
            </a:r>
            <a:r>
              <a:rPr lang="hr-HR" sz="1350" b="1" dirty="0">
                <a:solidFill>
                  <a:schemeClr val="accent2"/>
                </a:solidFill>
                <a:latin typeface="Arial" pitchFamily="34" charset="0"/>
              </a:rPr>
              <a:t>			         </a:t>
            </a:r>
            <a:endParaRPr lang="hr-HR" sz="1350" b="1" dirty="0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6" name="Picture 4" descr="Slikovni rezultat za he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47638"/>
            <a:ext cx="1828800" cy="196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player.slideplayer.com/39/11026367/data/images/img1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8372"/>
            <a:ext cx="685800" cy="771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Slikovni rezultat za preparazione  per il  matrimonio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7" y="4343400"/>
            <a:ext cx="2743200" cy="2209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87421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41438"/>
            <a:ext cx="6172200" cy="766762"/>
          </a:xfrm>
        </p:spPr>
        <p:txBody>
          <a:bodyPr vert="horz" lIns="68579" tIns="34289" rIns="68579" bIns="34289" rtlCol="0" anchor="ctr">
            <a:noAutofit/>
          </a:bodyPr>
          <a:lstStyle/>
          <a:p>
            <a:pPr eaLnBrk="1" hangingPunct="1">
              <a:defRPr/>
            </a:pPr>
            <a:r>
              <a:rPr lang="hr-HR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	</a:t>
            </a:r>
            <a:endParaRPr lang="en-US" sz="1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idx="4294967295"/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lIns="68579" tIns="34289" rIns="68579" bIns="34289" rtlCol="0" anchor="t">
            <a:normAutofit fontScale="92500" lnSpcReduction="20000"/>
          </a:bodyPr>
          <a:lstStyle/>
          <a:p>
            <a:pPr marL="454561" indent="-342386">
              <a:buNone/>
            </a:pPr>
            <a:r>
              <a:rPr lang="hr-HR" sz="1265" b="1" dirty="0">
                <a:solidFill>
                  <a:schemeClr val="accent2"/>
                </a:solidFill>
                <a:latin typeface="Arial" pitchFamily="34" charset="0"/>
              </a:rPr>
              <a:t>					</a:t>
            </a:r>
          </a:p>
          <a:p>
            <a:pPr marL="454561" indent="-342386" algn="just">
              <a:buNone/>
            </a:pPr>
            <a:r>
              <a:rPr lang="hr-HR" sz="1265" b="1" dirty="0">
                <a:solidFill>
                  <a:schemeClr val="accent2"/>
                </a:solidFill>
                <a:latin typeface="Arial" pitchFamily="34" charset="0"/>
              </a:rPr>
              <a:t>			</a:t>
            </a:r>
            <a:r>
              <a:rPr lang="hr-HR" sz="1265" b="1" dirty="0" smtClean="0">
                <a:solidFill>
                  <a:schemeClr val="accent2"/>
                </a:solidFill>
                <a:latin typeface="Arial" pitchFamily="34" charset="0"/>
              </a:rPr>
              <a:t>                </a:t>
            </a:r>
          </a:p>
          <a:p>
            <a:pPr marL="454561" indent="-342386" algn="just">
              <a:buNone/>
            </a:pPr>
            <a:endParaRPr lang="hr-HR" sz="2500" b="1" dirty="0">
              <a:solidFill>
                <a:schemeClr val="accent2"/>
              </a:solidFill>
              <a:latin typeface="Arial" pitchFamily="34" charset="0"/>
            </a:endParaRPr>
          </a:p>
          <a:p>
            <a:pPr marL="0" indent="0">
              <a:buNone/>
            </a:pPr>
            <a:r>
              <a:rPr lang="hr-HR" sz="3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hr-HR" sz="3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hr-HR" sz="3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KAKO DALJE?</a:t>
            </a:r>
            <a:r>
              <a:rPr lang="hr-H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r-HR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hr-H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Crkva nudi konkretnu pomoć</a:t>
            </a:r>
            <a:endParaRPr lang="hr-HR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0" lvl="6" indent="0">
              <a:buNone/>
            </a:pPr>
            <a:endParaRPr lang="hr-HR" dirty="0"/>
          </a:p>
          <a:p>
            <a:pPr marL="2743200" lvl="6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endParaRPr lang="hr-HR" dirty="0" smtClean="0">
              <a:solidFill>
                <a:srgbClr val="000066"/>
              </a:solidFill>
            </a:endParaRPr>
          </a:p>
          <a:p>
            <a:pPr>
              <a:lnSpc>
                <a:spcPct val="150000"/>
              </a:lnSpc>
            </a:pPr>
            <a:r>
              <a:rPr lang="hr-HR" sz="19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Prvo</a:t>
            </a:r>
            <a:r>
              <a:rPr lang="hr-HR" sz="19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19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individualna </a:t>
            </a:r>
            <a:r>
              <a:rPr lang="hr-HR" sz="19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terapija za očeve ili majke </a:t>
            </a:r>
            <a:r>
              <a:rPr lang="hr-HR" sz="19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koji su imali problematične odnose </a:t>
            </a:r>
            <a:r>
              <a:rPr lang="hr-HR" sz="19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vlastitim </a:t>
            </a:r>
            <a:r>
              <a:rPr lang="hr-HR" sz="19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rodiTeljima.</a:t>
            </a:r>
            <a:endParaRPr lang="hr-HR" sz="19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hr-HR" sz="19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Drugo, bračna terapija za roditelje koji se bore </a:t>
            </a:r>
            <a:r>
              <a:rPr lang="hr-HR" sz="19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poteškoćama </a:t>
            </a:r>
            <a:r>
              <a:rPr lang="hr-HR" sz="19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svom </a:t>
            </a:r>
            <a:r>
              <a:rPr lang="hr-HR" sz="19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braku</a:t>
            </a:r>
            <a:r>
              <a:rPr lang="hr-HR" sz="19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>
              <a:lnSpc>
                <a:spcPct val="150000"/>
              </a:lnSpc>
            </a:pPr>
            <a:r>
              <a:rPr lang="hr-HR" sz="19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Treće, obiteljske </a:t>
            </a:r>
            <a:r>
              <a:rPr lang="hr-HR" sz="19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intervencije</a:t>
            </a:r>
            <a:r>
              <a:rPr lang="hr-HR" sz="19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9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(traume, ovisnosti, psihičke bolesti, nasilje).</a:t>
            </a:r>
            <a:endParaRPr lang="hr-HR" sz="19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4561" indent="-342386" algn="just">
              <a:lnSpc>
                <a:spcPct val="150000"/>
              </a:lnSpc>
              <a:buNone/>
            </a:pPr>
            <a:r>
              <a:rPr lang="hr-HR" sz="2400" b="1" dirty="0">
                <a:solidFill>
                  <a:srgbClr val="00006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		</a:t>
            </a:r>
            <a:r>
              <a:rPr lang="hr-HR" sz="2400" b="1" dirty="0">
                <a:solidFill>
                  <a:srgbClr val="000066"/>
                </a:solidFill>
                <a:latin typeface="Segoe Script" panose="030B0504020000000003" pitchFamily="66" charset="0"/>
                <a:ea typeface="Segoe UI Symbol" panose="020B0502040204020203" pitchFamily="34" charset="0"/>
                <a:cs typeface="Segoe UI Semibold" panose="020B0702040204020203" pitchFamily="34" charset="0"/>
              </a:rPr>
              <a:t>	</a:t>
            </a:r>
            <a:endParaRPr lang="hr-HR" sz="2400" b="1" dirty="0" smtClean="0">
              <a:solidFill>
                <a:srgbClr val="000066"/>
              </a:solidFill>
              <a:latin typeface="Segoe Script" panose="030B0504020000000003" pitchFamily="66" charset="0"/>
              <a:ea typeface="Segoe UI Symbol" panose="020B0502040204020203" pitchFamily="34" charset="0"/>
              <a:cs typeface="Segoe UI Semibold" panose="020B0702040204020203" pitchFamily="34" charset="0"/>
            </a:endParaRPr>
          </a:p>
          <a:p>
            <a:pPr marL="454561" indent="-342386" algn="just">
              <a:buNone/>
            </a:pPr>
            <a:endParaRPr lang="hr-HR" sz="1900" dirty="0" smtClean="0">
              <a:solidFill>
                <a:srgbClr val="000066"/>
              </a:solidFill>
              <a:latin typeface="Arial" charset="0"/>
            </a:endParaRPr>
          </a:p>
          <a:p>
            <a:pPr marL="454561" indent="-342386" algn="just">
              <a:buNone/>
            </a:pPr>
            <a:r>
              <a:rPr lang="hr-HR" sz="4800" b="1" dirty="0" smtClean="0">
                <a:solidFill>
                  <a:srgbClr val="000066"/>
                </a:solidFill>
                <a:latin typeface="Segoe Script" panose="030B0504020000000003" pitchFamily="66" charset="0"/>
                <a:ea typeface="Segoe UI Symbol" panose="020B0502040204020203" pitchFamily="34" charset="0"/>
                <a:cs typeface="Segoe UI Semibold" panose="020B0702040204020203" pitchFamily="34" charset="0"/>
              </a:rPr>
              <a:t>	           </a:t>
            </a:r>
            <a:r>
              <a:rPr lang="hr-HR" sz="2500" b="1" dirty="0" smtClean="0">
                <a:solidFill>
                  <a:srgbClr val="000066"/>
                </a:solidFill>
                <a:latin typeface="Segoe Script" panose="030B0504020000000003" pitchFamily="66" charset="0"/>
                <a:ea typeface="Segoe UI Symbol" panose="020B0502040204020203" pitchFamily="34" charset="0"/>
                <a:cs typeface="Segoe UI Semibold" panose="020B0702040204020203" pitchFamily="34" charset="0"/>
              </a:rPr>
              <a:t> 		</a:t>
            </a:r>
          </a:p>
          <a:p>
            <a:pPr marL="454561" indent="-342386" algn="just">
              <a:buNone/>
            </a:pPr>
            <a:r>
              <a:rPr lang="hr-HR" sz="1350" b="1" dirty="0">
                <a:solidFill>
                  <a:srgbClr val="000066"/>
                </a:solidFill>
                <a:latin typeface="Segoe Script" panose="030B0504020000000003" pitchFamily="66" charset="0"/>
                <a:ea typeface="Segoe UI Symbol" panose="020B0502040204020203" pitchFamily="34" charset="0"/>
                <a:cs typeface="Segoe UI Semibold" panose="020B0702040204020203" pitchFamily="34" charset="0"/>
              </a:rPr>
              <a:t>					</a:t>
            </a:r>
            <a:r>
              <a:rPr lang="hr-HR" sz="1350" b="1" dirty="0">
                <a:solidFill>
                  <a:srgbClr val="000066"/>
                </a:solidFill>
                <a:latin typeface="Arial" pitchFamily="34" charset="0"/>
              </a:rPr>
              <a:t>	    	</a:t>
            </a:r>
          </a:p>
          <a:p>
            <a:pPr marL="454561" indent="-342386" algn="just">
              <a:buNone/>
            </a:pPr>
            <a:r>
              <a:rPr lang="hr-HR" sz="1350" b="1" dirty="0">
                <a:solidFill>
                  <a:srgbClr val="000066"/>
                </a:solidFill>
                <a:latin typeface="Arial" pitchFamily="34" charset="0"/>
              </a:rPr>
              <a:t>			</a:t>
            </a:r>
            <a:r>
              <a:rPr lang="hr-HR" sz="1350" b="1" dirty="0">
                <a:solidFill>
                  <a:schemeClr val="accent2"/>
                </a:solidFill>
                <a:latin typeface="Arial" pitchFamily="34" charset="0"/>
              </a:rPr>
              <a:t>			         </a:t>
            </a:r>
            <a:endParaRPr lang="hr-HR" sz="1350" b="1" dirty="0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6" name="Picture 4" descr="Slikovni rezultat za he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724400"/>
            <a:ext cx="1828800" cy="196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player.slideplayer.com/39/11026367/data/images/img1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1752600" cy="172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97117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41438"/>
            <a:ext cx="6172200" cy="766762"/>
          </a:xfrm>
        </p:spPr>
        <p:txBody>
          <a:bodyPr vert="horz" lIns="68579" tIns="34289" rIns="68579" bIns="34289" rtlCol="0" anchor="ctr">
            <a:noAutofit/>
          </a:bodyPr>
          <a:lstStyle/>
          <a:p>
            <a:pPr eaLnBrk="1" hangingPunct="1">
              <a:defRPr/>
            </a:pPr>
            <a:r>
              <a:rPr lang="hr-HR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	</a:t>
            </a:r>
            <a:endParaRPr lang="en-US" sz="1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idx="4294967295"/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lIns="68579" tIns="34289" rIns="68579" bIns="34289" rtlCol="0" anchor="t">
            <a:normAutofit fontScale="25000" lnSpcReduction="20000"/>
          </a:bodyPr>
          <a:lstStyle/>
          <a:p>
            <a:pPr marL="454561" indent="-342386">
              <a:buNone/>
            </a:pPr>
            <a:r>
              <a:rPr lang="hr-HR" sz="1265" b="1" dirty="0">
                <a:solidFill>
                  <a:schemeClr val="accent2"/>
                </a:solidFill>
                <a:latin typeface="Arial" pitchFamily="34" charset="0"/>
              </a:rPr>
              <a:t>					</a:t>
            </a:r>
          </a:p>
          <a:p>
            <a:pPr marL="454561" indent="-342386" algn="just">
              <a:buNone/>
            </a:pPr>
            <a:r>
              <a:rPr lang="hr-HR" sz="800" b="1" dirty="0" smtClean="0">
                <a:solidFill>
                  <a:schemeClr val="accent2"/>
                </a:solidFill>
                <a:latin typeface="Arial" pitchFamily="34" charset="0"/>
              </a:rPr>
              <a:t>			</a:t>
            </a:r>
            <a:r>
              <a:rPr lang="hr-HR" sz="400" b="1" dirty="0" smtClean="0">
                <a:solidFill>
                  <a:schemeClr val="accent2"/>
                </a:solidFill>
                <a:latin typeface="Arial" pitchFamily="34" charset="0"/>
              </a:rPr>
              <a:t>              </a:t>
            </a:r>
          </a:p>
          <a:p>
            <a:pPr marL="454561" indent="-342386" algn="just">
              <a:buNone/>
            </a:pPr>
            <a:endParaRPr lang="hr-HR" sz="400" b="1" dirty="0">
              <a:solidFill>
                <a:schemeClr val="accent2"/>
              </a:solidFill>
              <a:latin typeface="Arial" pitchFamily="34" charset="0"/>
              <a:cs typeface="Segoe UI Semibold" panose="020B0702040204020203" pitchFamily="34" charset="0"/>
            </a:endParaRPr>
          </a:p>
          <a:p>
            <a:pPr marL="454561" indent="-342386" algn="just">
              <a:buNone/>
            </a:pPr>
            <a:endParaRPr lang="hr-HR" sz="400" b="1" dirty="0" smtClean="0">
              <a:solidFill>
                <a:schemeClr val="accent2"/>
              </a:solidFill>
              <a:latin typeface="Arial" pitchFamily="34" charset="0"/>
              <a:cs typeface="Segoe UI Semibold" panose="020B0702040204020203" pitchFamily="34" charset="0"/>
            </a:endParaRPr>
          </a:p>
          <a:p>
            <a:pPr marL="454561" indent="-342386" algn="just">
              <a:buNone/>
            </a:pPr>
            <a:endParaRPr lang="hr-HR" sz="400" b="1" dirty="0">
              <a:solidFill>
                <a:schemeClr val="accent2"/>
              </a:solidFill>
              <a:latin typeface="Arial" pitchFamily="34" charset="0"/>
              <a:cs typeface="Segoe UI Semibold" panose="020B0702040204020203" pitchFamily="34" charset="0"/>
            </a:endParaRPr>
          </a:p>
          <a:p>
            <a:pPr marL="454561" indent="-342386" algn="just">
              <a:buNone/>
            </a:pPr>
            <a:r>
              <a:rPr lang="hr-HR" sz="8000" dirty="0" smtClean="0">
                <a:solidFill>
                  <a:srgbClr val="000066"/>
                </a:solidFill>
                <a:latin typeface="Arial" pitchFamily="34" charset="0"/>
                <a:cs typeface="Segoe UI Semibold" panose="020B0702040204020203" pitchFamily="34" charset="0"/>
              </a:rPr>
              <a:t>			SAMOPROCJENA / DOMAĆI RAD</a:t>
            </a:r>
          </a:p>
          <a:p>
            <a:pPr marL="454561" indent="-342386" algn="just">
              <a:buNone/>
            </a:pPr>
            <a:endParaRPr lang="hr-HR" sz="2000" dirty="0" smtClean="0">
              <a:solidFill>
                <a:srgbClr val="000066"/>
              </a:solidFill>
              <a:latin typeface="Arial" pitchFamily="34" charset="0"/>
              <a:cs typeface="Segoe UI Semibold" panose="020B0702040204020203" pitchFamily="34" charset="0"/>
            </a:endParaRPr>
          </a:p>
          <a:p>
            <a:pPr marL="569375" indent="-457200">
              <a:lnSpc>
                <a:spcPct val="120000"/>
              </a:lnSpc>
              <a:buAutoNum type="arabicPeriod"/>
            </a:pPr>
            <a:r>
              <a:rPr lang="hr-HR" sz="8000" dirty="0" smtClean="0">
                <a:solidFill>
                  <a:srgbClr val="000066"/>
                </a:solidFill>
                <a:cs typeface="Segoe UI Semibold" panose="020B0702040204020203" pitchFamily="34" charset="0"/>
              </a:rPr>
              <a:t>Kako se ja osjećam kad mene netko kritizira?</a:t>
            </a:r>
          </a:p>
          <a:p>
            <a:pPr marL="569375" indent="-457200">
              <a:lnSpc>
                <a:spcPct val="120000"/>
              </a:lnSpc>
              <a:buAutoNum type="arabicPeriod"/>
            </a:pPr>
            <a:r>
              <a:rPr lang="hr-HR" sz="8000" dirty="0" smtClean="0">
                <a:solidFill>
                  <a:srgbClr val="000066"/>
                </a:solidFill>
                <a:cs typeface="Segoe UI Semibold" panose="020B0702040204020203" pitchFamily="34" charset="0"/>
              </a:rPr>
              <a:t>Što bude bolje nakon vikanja?</a:t>
            </a:r>
          </a:p>
          <a:p>
            <a:pPr marL="569375" indent="-457200">
              <a:lnSpc>
                <a:spcPct val="120000"/>
              </a:lnSpc>
              <a:buAutoNum type="arabicPeriod"/>
            </a:pPr>
            <a:r>
              <a:rPr lang="hr-HR" sz="8000" dirty="0" smtClean="0">
                <a:solidFill>
                  <a:srgbClr val="000066"/>
                </a:solidFill>
                <a:cs typeface="Segoe UI Semibold" panose="020B0702040204020203" pitchFamily="34" charset="0"/>
              </a:rPr>
              <a:t>Koja ponašanja najčešće koristim u odgoju i koliko mi pomažu?</a:t>
            </a:r>
          </a:p>
          <a:p>
            <a:pPr marL="569375" indent="-457200">
              <a:lnSpc>
                <a:spcPct val="120000"/>
              </a:lnSpc>
              <a:buAutoNum type="arabicPeriod"/>
            </a:pPr>
            <a:r>
              <a:rPr lang="hr-HR" sz="8000" dirty="0" smtClean="0">
                <a:solidFill>
                  <a:srgbClr val="000066"/>
                </a:solidFill>
                <a:cs typeface="Segoe UI Semibold" panose="020B0702040204020203" pitchFamily="34" charset="0"/>
              </a:rPr>
              <a:t>Koliko često ispoljavam ljubav prema svom supružniku i djetetu?</a:t>
            </a:r>
          </a:p>
          <a:p>
            <a:pPr marL="569375" indent="-457200">
              <a:lnSpc>
                <a:spcPct val="120000"/>
              </a:lnSpc>
              <a:buAutoNum type="arabicPeriod"/>
            </a:pPr>
            <a:r>
              <a:rPr lang="hr-HR" sz="8000" dirty="0" smtClean="0">
                <a:solidFill>
                  <a:srgbClr val="000066"/>
                </a:solidFill>
                <a:cs typeface="Segoe UI Semibold" panose="020B0702040204020203" pitchFamily="34" charset="0"/>
              </a:rPr>
              <a:t>Koliko se smijem i šalim u svojoj obitelji?</a:t>
            </a:r>
          </a:p>
          <a:p>
            <a:pPr marL="569375" indent="-457200">
              <a:lnSpc>
                <a:spcPct val="120000"/>
              </a:lnSpc>
              <a:buAutoNum type="arabicPeriod"/>
            </a:pPr>
            <a:r>
              <a:rPr lang="hr-HR" sz="8000" dirty="0" smtClean="0">
                <a:solidFill>
                  <a:srgbClr val="000066"/>
                </a:solidFill>
                <a:cs typeface="Segoe UI Semibold" panose="020B0702040204020203" pitchFamily="34" charset="0"/>
              </a:rPr>
              <a:t>Što sve činim, a da to pridonosi da moj brak bude dobar?</a:t>
            </a:r>
          </a:p>
          <a:p>
            <a:pPr marL="569375" indent="-457200">
              <a:lnSpc>
                <a:spcPct val="120000"/>
              </a:lnSpc>
              <a:buAutoNum type="arabicPeriod"/>
            </a:pPr>
            <a:r>
              <a:rPr lang="hr-HR" sz="8000" dirty="0" smtClean="0">
                <a:solidFill>
                  <a:srgbClr val="000066"/>
                </a:solidFill>
                <a:cs typeface="Segoe UI Semibold" panose="020B0702040204020203" pitchFamily="34" charset="0"/>
              </a:rPr>
              <a:t>Što bih mogao/la činiti da moj brak bude još bolji?</a:t>
            </a:r>
          </a:p>
          <a:p>
            <a:pPr marL="569375" indent="-457200">
              <a:lnSpc>
                <a:spcPct val="120000"/>
              </a:lnSpc>
              <a:buAutoNum type="arabicPeriod"/>
            </a:pPr>
            <a:r>
              <a:rPr lang="hr-HR" sz="8000" dirty="0" smtClean="0">
                <a:solidFill>
                  <a:srgbClr val="000066"/>
                </a:solidFill>
                <a:cs typeface="Segoe UI Semibold" panose="020B0702040204020203" pitchFamily="34" charset="0"/>
              </a:rPr>
              <a:t>Naglas reci sve pluseve koje imaš jer imaš djecu!</a:t>
            </a:r>
          </a:p>
          <a:p>
            <a:pPr marL="569375" indent="-457200">
              <a:lnSpc>
                <a:spcPct val="120000"/>
              </a:lnSpc>
              <a:buAutoNum type="arabicPeriod"/>
            </a:pPr>
            <a:r>
              <a:rPr lang="hr-HR" sz="8000" dirty="0" smtClean="0">
                <a:solidFill>
                  <a:srgbClr val="000066"/>
                </a:solidFill>
                <a:cs typeface="Segoe UI Semibold" panose="020B0702040204020203" pitchFamily="34" charset="0"/>
              </a:rPr>
              <a:t>Navedi dvije osobine svoga supružnika kojima se diviš.</a:t>
            </a:r>
          </a:p>
          <a:p>
            <a:pPr marL="569375" indent="-457200">
              <a:lnSpc>
                <a:spcPct val="120000"/>
              </a:lnSpc>
              <a:buAutoNum type="arabicPeriod"/>
            </a:pPr>
            <a:r>
              <a:rPr lang="hr-HR" sz="8000" dirty="0" smtClean="0">
                <a:solidFill>
                  <a:srgbClr val="000066"/>
                </a:solidFill>
                <a:cs typeface="Segoe UI Semibold" panose="020B0702040204020203" pitchFamily="34" charset="0"/>
              </a:rPr>
              <a:t>Navedi dvije stvari radi kojih si svom supružniku zahvalan/na.</a:t>
            </a:r>
          </a:p>
          <a:p>
            <a:pPr marL="569375" indent="-457200">
              <a:lnSpc>
                <a:spcPct val="120000"/>
              </a:lnSpc>
              <a:buAutoNum type="arabicPeriod"/>
            </a:pPr>
            <a:r>
              <a:rPr lang="hr-HR" sz="8000" dirty="0" smtClean="0">
                <a:solidFill>
                  <a:srgbClr val="000066"/>
                </a:solidFill>
                <a:cs typeface="Segoe UI Semibold" panose="020B0702040204020203" pitchFamily="34" charset="0"/>
              </a:rPr>
              <a:t>Navedi tri dobre stvari koje su se jučer dogodile u tvojoj obitelji.</a:t>
            </a:r>
          </a:p>
          <a:p>
            <a:pPr marL="569375" indent="-457200">
              <a:lnSpc>
                <a:spcPct val="120000"/>
              </a:lnSpc>
              <a:buAutoNum type="arabicPeriod"/>
            </a:pPr>
            <a:r>
              <a:rPr lang="hr-HR" sz="8000" dirty="0" smtClean="0">
                <a:solidFill>
                  <a:srgbClr val="000066"/>
                </a:solidFill>
                <a:cs typeface="Segoe UI Semibold" panose="020B0702040204020203" pitchFamily="34" charset="0"/>
              </a:rPr>
              <a:t>Navedi dvije lijepe stvari koje bi mogao/la učiniti za svoju obitelj ovoga tjedna.</a:t>
            </a:r>
            <a:endParaRPr lang="hr-HR" sz="2100" dirty="0" smtClean="0">
              <a:solidFill>
                <a:srgbClr val="000066"/>
              </a:solidFill>
              <a:latin typeface="+mj-lt"/>
              <a:cs typeface="Segoe UI Semibold" panose="020B0702040204020203" pitchFamily="34" charset="0"/>
            </a:endParaRPr>
          </a:p>
          <a:p>
            <a:pPr marL="569375" indent="-457200" algn="just">
              <a:buAutoNum type="arabicPeriod"/>
            </a:pPr>
            <a:endParaRPr lang="hr-HR" sz="2100" dirty="0" smtClean="0">
              <a:solidFill>
                <a:srgbClr val="000066"/>
              </a:solidFill>
              <a:latin typeface="+mj-lt"/>
              <a:cs typeface="Segoe UI Semibold" panose="020B0702040204020203" pitchFamily="34" charset="0"/>
            </a:endParaRPr>
          </a:p>
          <a:p>
            <a:pPr marL="569375" indent="-457200" algn="just">
              <a:buAutoNum type="arabicPeriod"/>
            </a:pPr>
            <a:endParaRPr lang="hr-HR" sz="2100" dirty="0" smtClean="0">
              <a:solidFill>
                <a:srgbClr val="000066"/>
              </a:solidFill>
              <a:latin typeface="+mj-lt"/>
              <a:cs typeface="Segoe UI Semibold" panose="020B0702040204020203" pitchFamily="34" charset="0"/>
            </a:endParaRPr>
          </a:p>
          <a:p>
            <a:pPr marL="569375" indent="-457200" algn="just">
              <a:buAutoNum type="arabicPeriod"/>
            </a:pPr>
            <a:endParaRPr lang="hr-HR" sz="2100" dirty="0" smtClean="0">
              <a:solidFill>
                <a:srgbClr val="000066"/>
              </a:solidFill>
              <a:latin typeface="+mj-lt"/>
              <a:cs typeface="Segoe UI Semibold" panose="020B0702040204020203" pitchFamily="34" charset="0"/>
            </a:endParaRPr>
          </a:p>
          <a:p>
            <a:pPr marL="569375" indent="-457200" algn="just">
              <a:buAutoNum type="arabicPeriod"/>
            </a:pPr>
            <a:endParaRPr lang="hr-HR" sz="2100" dirty="0" smtClean="0">
              <a:solidFill>
                <a:srgbClr val="000066"/>
              </a:solidFill>
              <a:latin typeface="+mj-lt"/>
              <a:cs typeface="Segoe UI Semibold" panose="020B0702040204020203" pitchFamily="34" charset="0"/>
            </a:endParaRPr>
          </a:p>
          <a:p>
            <a:pPr marL="569375" indent="-457200" algn="just">
              <a:buAutoNum type="arabicPeriod"/>
            </a:pPr>
            <a:endParaRPr lang="hr-HR" sz="1600" dirty="0" smtClean="0">
              <a:solidFill>
                <a:srgbClr val="000066"/>
              </a:solidFill>
              <a:latin typeface="Arial" pitchFamily="34" charset="0"/>
              <a:cs typeface="Segoe UI Semibold" panose="020B0702040204020203" pitchFamily="34" charset="0"/>
            </a:endParaRPr>
          </a:p>
          <a:p>
            <a:pPr marL="454561" indent="-342386" algn="just">
              <a:buNone/>
            </a:pPr>
            <a:endParaRPr lang="hr-HR" sz="2600" b="1" dirty="0">
              <a:solidFill>
                <a:srgbClr val="000066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454561" indent="-342386" algn="just">
              <a:buNone/>
            </a:pPr>
            <a:r>
              <a:rPr lang="hr-HR" sz="8000" b="1" dirty="0">
                <a:solidFill>
                  <a:srgbClr val="00006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			 </a:t>
            </a:r>
            <a:endParaRPr lang="hr-HR" sz="8000" b="1" dirty="0" smtClean="0">
              <a:solidFill>
                <a:srgbClr val="000066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>
              <a:buNone/>
            </a:pPr>
            <a:r>
              <a:rPr lang="hr-HR" sz="1350" b="1" dirty="0">
                <a:solidFill>
                  <a:srgbClr val="000066"/>
                </a:solidFill>
                <a:latin typeface="Segoe UI Semibold" panose="020B0702040204020203" pitchFamily="34" charset="0"/>
                <a:ea typeface="Segoe UI Symbol" panose="020B0502040204020203" pitchFamily="34" charset="0"/>
                <a:cs typeface="Segoe UI Semibold" panose="020B0702040204020203" pitchFamily="34" charset="0"/>
              </a:rPr>
              <a:t> </a:t>
            </a:r>
            <a:r>
              <a:rPr lang="hr-HR" sz="1350" b="1" dirty="0" smtClean="0">
                <a:solidFill>
                  <a:srgbClr val="000066"/>
                </a:solidFill>
                <a:latin typeface="Segoe UI Semibold" panose="020B0702040204020203" pitchFamily="34" charset="0"/>
                <a:ea typeface="Segoe UI Symbol" panose="020B0502040204020203" pitchFamily="34" charset="0"/>
                <a:cs typeface="Segoe UI Semibold" panose="020B0702040204020203" pitchFamily="34" charset="0"/>
              </a:rPr>
              <a:t>  </a:t>
            </a:r>
          </a:p>
          <a:p>
            <a:pPr marL="0" indent="0">
              <a:buNone/>
            </a:pPr>
            <a:endParaRPr lang="hr-HR" sz="1350" b="1" dirty="0">
              <a:solidFill>
                <a:srgbClr val="000066"/>
              </a:solidFill>
              <a:latin typeface="Segoe UI Semibold" panose="020B0702040204020203" pitchFamily="34" charset="0"/>
              <a:ea typeface="Segoe UI Symbol" panose="020B0502040204020203" pitchFamily="34" charset="0"/>
              <a:cs typeface="Segoe UI Semibold" panose="020B0702040204020203" pitchFamily="34" charset="0"/>
            </a:endParaRPr>
          </a:p>
          <a:p>
            <a:pPr>
              <a:buFontTx/>
              <a:buChar char="-"/>
            </a:pPr>
            <a:endParaRPr lang="hr-HR" sz="1400" dirty="0">
              <a:solidFill>
                <a:srgbClr val="0028A8"/>
              </a:solidFill>
            </a:endParaRPr>
          </a:p>
          <a:p>
            <a:pPr marL="454561" indent="-342386" algn="just">
              <a:buNone/>
            </a:pPr>
            <a:endParaRPr lang="hr-HR" sz="1350" b="1" dirty="0" smtClean="0">
              <a:solidFill>
                <a:srgbClr val="000066"/>
              </a:solidFill>
              <a:ea typeface="Segoe UI Symbol" panose="020B0502040204020203" pitchFamily="34" charset="0"/>
              <a:cs typeface="Segoe UI Semibold" panose="020B0702040204020203" pitchFamily="34" charset="0"/>
            </a:endParaRPr>
          </a:p>
          <a:p>
            <a:pPr marL="454561" indent="-342386" algn="just">
              <a:buNone/>
            </a:pPr>
            <a:endParaRPr lang="hr-HR" sz="1350" b="1" dirty="0">
              <a:solidFill>
                <a:srgbClr val="000066"/>
              </a:solidFill>
              <a:ea typeface="Segoe UI Symbol" panose="020B0502040204020203" pitchFamily="34" charset="0"/>
              <a:cs typeface="Segoe UI Semibold" panose="020B0702040204020203" pitchFamily="34" charset="0"/>
            </a:endParaRPr>
          </a:p>
          <a:p>
            <a:pPr marL="454561" indent="-342386" algn="just">
              <a:buNone/>
            </a:pPr>
            <a:r>
              <a:rPr lang="hr-HR" sz="1350" b="1" dirty="0" smtClean="0">
                <a:solidFill>
                  <a:srgbClr val="000066"/>
                </a:solidFill>
                <a:ea typeface="Segoe UI Symbol" panose="020B0502040204020203" pitchFamily="34" charset="0"/>
                <a:cs typeface="Segoe UI Semibold" panose="020B0702040204020203" pitchFamily="34" charset="0"/>
              </a:rPr>
              <a:t>		</a:t>
            </a:r>
            <a:r>
              <a:rPr lang="hr-HR" sz="2000" b="1" dirty="0" smtClean="0">
                <a:solidFill>
                  <a:srgbClr val="000066"/>
                </a:solidFill>
                <a:ea typeface="Segoe UI Symbol" panose="020B0502040204020203" pitchFamily="34" charset="0"/>
                <a:cs typeface="Segoe UI Semibold" panose="020B0702040204020203" pitchFamily="34" charset="0"/>
              </a:rPr>
              <a:t> </a:t>
            </a:r>
            <a:r>
              <a:rPr lang="hr-HR" sz="2000" b="1" dirty="0">
                <a:solidFill>
                  <a:srgbClr val="000066"/>
                </a:solidFill>
                <a:ea typeface="Segoe UI Symbol" panose="020B0502040204020203" pitchFamily="34" charset="0"/>
                <a:cs typeface="Segoe UI Semibold" panose="020B0702040204020203" pitchFamily="34" charset="0"/>
              </a:rPr>
              <a:t>			</a:t>
            </a:r>
          </a:p>
          <a:p>
            <a:pPr marL="454561" indent="-342386" algn="just">
              <a:buNone/>
            </a:pPr>
            <a:r>
              <a:rPr lang="hr-HR" sz="2000" b="1" dirty="0">
                <a:solidFill>
                  <a:schemeClr val="accent2"/>
                </a:solidFill>
                <a:ea typeface="Segoe UI Symbol" panose="020B0502040204020203" pitchFamily="34" charset="0"/>
                <a:cs typeface="Segoe UI Semibold" panose="020B0702040204020203" pitchFamily="34" charset="0"/>
              </a:rPr>
              <a:t>		           </a:t>
            </a:r>
          </a:p>
          <a:p>
            <a:pPr marL="454561" indent="-342386" algn="just">
              <a:buNone/>
            </a:pPr>
            <a:r>
              <a:rPr lang="hr-HR" sz="1350" b="1" dirty="0">
                <a:solidFill>
                  <a:schemeClr val="accent2"/>
                </a:solidFill>
                <a:latin typeface="Segoe Script" panose="030B0504020000000003" pitchFamily="66" charset="0"/>
                <a:ea typeface="Segoe UI Symbol" panose="020B0502040204020203" pitchFamily="34" charset="0"/>
                <a:cs typeface="Segoe UI Semibold" panose="020B0702040204020203" pitchFamily="34" charset="0"/>
              </a:rPr>
              <a:t>		</a:t>
            </a:r>
          </a:p>
          <a:p>
            <a:pPr marL="454561" indent="-342386" algn="just">
              <a:buNone/>
            </a:pPr>
            <a:r>
              <a:rPr lang="hr-HR" sz="1350" b="1" dirty="0">
                <a:solidFill>
                  <a:schemeClr val="accent2"/>
                </a:solidFill>
                <a:latin typeface="Segoe Script" panose="030B0504020000000003" pitchFamily="66" charset="0"/>
                <a:ea typeface="Segoe UI Symbol" panose="020B0502040204020203" pitchFamily="34" charset="0"/>
                <a:cs typeface="Segoe UI Semibold" panose="020B0702040204020203" pitchFamily="34" charset="0"/>
              </a:rPr>
              <a:t>					</a:t>
            </a:r>
            <a:r>
              <a:rPr lang="hr-HR" sz="1350" b="1" dirty="0">
                <a:solidFill>
                  <a:schemeClr val="accent2"/>
                </a:solidFill>
                <a:latin typeface="Arial" pitchFamily="34" charset="0"/>
              </a:rPr>
              <a:t>	    	</a:t>
            </a:r>
          </a:p>
          <a:p>
            <a:pPr marL="454561" indent="-342386" algn="just">
              <a:buNone/>
            </a:pPr>
            <a:r>
              <a:rPr lang="hr-HR" sz="1350" b="1" dirty="0">
                <a:solidFill>
                  <a:schemeClr val="accent2"/>
                </a:solidFill>
                <a:latin typeface="Arial" pitchFamily="34" charset="0"/>
              </a:rPr>
              <a:t>						         </a:t>
            </a:r>
            <a:endParaRPr lang="hr-HR" sz="1350" b="1" dirty="0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6" name="Picture 4" descr="Slikovni rezultat za he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971" y="3442063"/>
            <a:ext cx="1828800" cy="196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6092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41438"/>
            <a:ext cx="6172200" cy="766762"/>
          </a:xfrm>
        </p:spPr>
        <p:txBody>
          <a:bodyPr vert="horz" lIns="68579" tIns="34289" rIns="68579" bIns="34289" rtlCol="0" anchor="ctr">
            <a:noAutofit/>
          </a:bodyPr>
          <a:lstStyle/>
          <a:p>
            <a:pPr eaLnBrk="1" hangingPunct="1">
              <a:defRPr/>
            </a:pPr>
            <a:r>
              <a:rPr lang="hr-HR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	</a:t>
            </a:r>
            <a:endParaRPr lang="en-US" sz="1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idx="4294967295"/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lIns="68579" tIns="34289" rIns="68579" bIns="34289" rtlCol="0" anchor="t">
            <a:normAutofit fontScale="25000" lnSpcReduction="20000"/>
          </a:bodyPr>
          <a:lstStyle/>
          <a:p>
            <a:pPr marL="454561" indent="-342386">
              <a:buNone/>
            </a:pPr>
            <a:r>
              <a:rPr lang="hr-HR" sz="1265" b="1" dirty="0">
                <a:solidFill>
                  <a:schemeClr val="accent2"/>
                </a:solidFill>
                <a:latin typeface="Arial" pitchFamily="34" charset="0"/>
              </a:rPr>
              <a:t>					</a:t>
            </a:r>
          </a:p>
          <a:p>
            <a:pPr marL="454561" indent="-342386" algn="just">
              <a:buNone/>
            </a:pPr>
            <a:r>
              <a:rPr lang="hr-HR" sz="1265" b="1" dirty="0">
                <a:solidFill>
                  <a:schemeClr val="accent2"/>
                </a:solidFill>
                <a:latin typeface="Arial" pitchFamily="34" charset="0"/>
              </a:rPr>
              <a:t>			</a:t>
            </a:r>
            <a:r>
              <a:rPr lang="hr-HR" sz="1265" b="1" dirty="0" smtClean="0">
                <a:solidFill>
                  <a:schemeClr val="accent2"/>
                </a:solidFill>
                <a:latin typeface="Arial" pitchFamily="34" charset="0"/>
              </a:rPr>
              <a:t>                </a:t>
            </a:r>
          </a:p>
          <a:p>
            <a:pPr marL="454561" indent="-342386" algn="just">
              <a:buNone/>
            </a:pPr>
            <a:endParaRPr lang="hr-HR" sz="1265" b="1" dirty="0">
              <a:solidFill>
                <a:schemeClr val="accent2"/>
              </a:solidFill>
              <a:latin typeface="Arial" pitchFamily="34" charset="0"/>
            </a:endParaRPr>
          </a:p>
          <a:p>
            <a:pPr marL="454561" indent="-342386" algn="just">
              <a:buNone/>
            </a:pPr>
            <a:r>
              <a:rPr lang="hr-HR" sz="11200" b="1" dirty="0" smtClean="0">
                <a:solidFill>
                  <a:srgbClr val="000066"/>
                </a:solidFill>
                <a:latin typeface="Arial" pitchFamily="34" charset="0"/>
              </a:rPr>
              <a:t>     </a:t>
            </a:r>
            <a:endParaRPr lang="hr-HR" sz="9600" b="1" dirty="0" smtClean="0">
              <a:solidFill>
                <a:srgbClr val="000066"/>
              </a:solidFill>
              <a:latin typeface="Californian FB" panose="0207040306080B030204" pitchFamily="18" charset="0"/>
              <a:cs typeface="Segoe UI Semibold" panose="020B0702040204020203" pitchFamily="34" charset="0"/>
            </a:endParaRPr>
          </a:p>
          <a:p>
            <a:pPr marL="454561" indent="-342386" algn="just">
              <a:lnSpc>
                <a:spcPct val="170000"/>
              </a:lnSpc>
              <a:buNone/>
            </a:pPr>
            <a:r>
              <a:rPr lang="hr-HR" sz="8000" b="1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„UVIJEK POSTOJI KOMADIĆ SVEMIRA KOJI MOŽEMO POPRAVITI; TO SMO MI SAMI.”    Gabriel Marcel</a:t>
            </a:r>
            <a:endParaRPr lang="hr-HR" sz="8000" dirty="0" smtClean="0">
              <a:solidFill>
                <a:srgbClr val="000066"/>
              </a:solidFill>
              <a:cs typeface="Times New Roman" panose="02020603050405020304" pitchFamily="18" charset="0"/>
            </a:endParaRPr>
          </a:p>
          <a:p>
            <a:pPr marL="569375" indent="-457200" algn="just">
              <a:lnSpc>
                <a:spcPct val="170000"/>
              </a:lnSpc>
              <a:buAutoNum type="arabicPeriod"/>
            </a:pPr>
            <a:endParaRPr lang="hr-HR" sz="9600" dirty="0" smtClean="0">
              <a:solidFill>
                <a:srgbClr val="000066"/>
              </a:solidFill>
              <a:latin typeface="Californian FB" panose="0207040306080B030204" pitchFamily="18" charset="0"/>
              <a:cs typeface="Segoe UI Semibold" panose="020B0702040204020203" pitchFamily="34" charset="0"/>
            </a:endParaRPr>
          </a:p>
          <a:p>
            <a:pPr marL="569375" indent="-457200" algn="just">
              <a:lnSpc>
                <a:spcPct val="170000"/>
              </a:lnSpc>
              <a:buAutoNum type="arabicPeriod"/>
            </a:pPr>
            <a:endParaRPr lang="hr-HR" sz="9600" dirty="0" smtClean="0">
              <a:solidFill>
                <a:srgbClr val="000066"/>
              </a:solidFill>
              <a:latin typeface="Californian FB" panose="0207040306080B030204" pitchFamily="18" charset="0"/>
              <a:cs typeface="Segoe UI Semibold" panose="020B0702040204020203" pitchFamily="34" charset="0"/>
            </a:endParaRPr>
          </a:p>
          <a:p>
            <a:pPr marL="569375" indent="-457200" algn="just">
              <a:buAutoNum type="arabicPeriod"/>
            </a:pPr>
            <a:endParaRPr lang="hr-HR" sz="2100" dirty="0" smtClean="0">
              <a:solidFill>
                <a:srgbClr val="000066"/>
              </a:solidFill>
              <a:latin typeface="+mj-lt"/>
              <a:cs typeface="Segoe UI Semibold" panose="020B0702040204020203" pitchFamily="34" charset="0"/>
            </a:endParaRPr>
          </a:p>
          <a:p>
            <a:pPr marL="569375" indent="-457200" algn="just">
              <a:buAutoNum type="arabicPeriod"/>
            </a:pPr>
            <a:endParaRPr lang="hr-HR" sz="2100" dirty="0" smtClean="0">
              <a:solidFill>
                <a:srgbClr val="000066"/>
              </a:solidFill>
              <a:latin typeface="+mj-lt"/>
              <a:cs typeface="Segoe UI Semibold" panose="020B0702040204020203" pitchFamily="34" charset="0"/>
            </a:endParaRPr>
          </a:p>
          <a:p>
            <a:pPr marL="569375" indent="-457200" algn="just">
              <a:buAutoNum type="arabicPeriod"/>
            </a:pPr>
            <a:endParaRPr lang="hr-HR" sz="2100" dirty="0" smtClean="0">
              <a:solidFill>
                <a:srgbClr val="000066"/>
              </a:solidFill>
              <a:latin typeface="+mj-lt"/>
              <a:cs typeface="Segoe UI Semibold" panose="020B0702040204020203" pitchFamily="34" charset="0"/>
            </a:endParaRPr>
          </a:p>
          <a:p>
            <a:pPr marL="569375" indent="-457200" algn="just">
              <a:buAutoNum type="arabicPeriod"/>
            </a:pPr>
            <a:endParaRPr lang="hr-HR" sz="1600" dirty="0" smtClean="0">
              <a:solidFill>
                <a:srgbClr val="000066"/>
              </a:solidFill>
              <a:latin typeface="Arial" pitchFamily="34" charset="0"/>
              <a:cs typeface="Segoe UI Semibold" panose="020B0702040204020203" pitchFamily="34" charset="0"/>
            </a:endParaRPr>
          </a:p>
          <a:p>
            <a:pPr marL="454561" indent="-342386" algn="just">
              <a:buNone/>
            </a:pPr>
            <a:endParaRPr lang="hr-HR" sz="2600" b="1" dirty="0">
              <a:solidFill>
                <a:srgbClr val="000066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454561" indent="-342386" algn="just">
              <a:buNone/>
            </a:pPr>
            <a:r>
              <a:rPr lang="hr-HR" sz="8000" b="1" dirty="0">
                <a:solidFill>
                  <a:srgbClr val="00006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	</a:t>
            </a:r>
            <a:endParaRPr lang="hr-HR" sz="8000" b="1" dirty="0" smtClean="0">
              <a:solidFill>
                <a:srgbClr val="000066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454561" indent="-342386" algn="just">
              <a:buNone/>
            </a:pPr>
            <a:endParaRPr lang="hr-HR" sz="8000" b="1" dirty="0">
              <a:solidFill>
                <a:srgbClr val="000066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454561" indent="-342386" algn="just">
              <a:buNone/>
            </a:pPr>
            <a:endParaRPr lang="hr-HR" sz="8000" b="1" dirty="0" smtClean="0">
              <a:solidFill>
                <a:srgbClr val="000066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454561" indent="-342386" algn="just">
              <a:buNone/>
            </a:pPr>
            <a:endParaRPr lang="hr-HR" sz="8000" b="1" dirty="0">
              <a:solidFill>
                <a:srgbClr val="000066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454561" indent="-342386" algn="just">
              <a:buNone/>
            </a:pPr>
            <a:endParaRPr lang="hr-HR" sz="8000" b="1" dirty="0" smtClean="0">
              <a:solidFill>
                <a:srgbClr val="000066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454561" indent="-342386" algn="just">
              <a:buNone/>
            </a:pPr>
            <a:r>
              <a:rPr lang="hr-HR" sz="8000" b="1" dirty="0" smtClean="0">
                <a:solidFill>
                  <a:srgbClr val="000066"/>
                </a:solidFill>
                <a:cs typeface="Segoe UI Semibold" panose="020B0702040204020203" pitchFamily="34" charset="0"/>
              </a:rPr>
              <a:t>Pripremila: Maja Jakšić</a:t>
            </a:r>
            <a:r>
              <a:rPr lang="hr-HR" sz="8000" b="1" dirty="0">
                <a:solidFill>
                  <a:srgbClr val="000066"/>
                </a:solidFill>
                <a:cs typeface="Segoe UI Semibold" panose="020B0702040204020203" pitchFamily="34" charset="0"/>
              </a:rPr>
              <a:t>	</a:t>
            </a:r>
            <a:r>
              <a:rPr lang="hr-HR" sz="8000" b="1" dirty="0">
                <a:solidFill>
                  <a:srgbClr val="00006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endParaRPr lang="hr-HR" sz="8000" b="1" dirty="0" smtClean="0">
              <a:solidFill>
                <a:srgbClr val="000066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>
              <a:buNone/>
            </a:pPr>
            <a:r>
              <a:rPr lang="hr-HR" sz="1350" b="1" dirty="0">
                <a:solidFill>
                  <a:srgbClr val="000066"/>
                </a:solidFill>
                <a:latin typeface="Segoe UI Semibold" panose="020B0702040204020203" pitchFamily="34" charset="0"/>
                <a:ea typeface="Segoe UI Symbol" panose="020B0502040204020203" pitchFamily="34" charset="0"/>
                <a:cs typeface="Segoe UI Semibold" panose="020B0702040204020203" pitchFamily="34" charset="0"/>
              </a:rPr>
              <a:t> </a:t>
            </a:r>
            <a:r>
              <a:rPr lang="hr-HR" sz="1350" b="1" dirty="0" smtClean="0">
                <a:solidFill>
                  <a:srgbClr val="000066"/>
                </a:solidFill>
                <a:latin typeface="Segoe UI Semibold" panose="020B0702040204020203" pitchFamily="34" charset="0"/>
                <a:ea typeface="Segoe UI Symbol" panose="020B0502040204020203" pitchFamily="34" charset="0"/>
                <a:cs typeface="Segoe UI Semibold" panose="020B0702040204020203" pitchFamily="34" charset="0"/>
              </a:rPr>
              <a:t>  </a:t>
            </a:r>
          </a:p>
          <a:p>
            <a:pPr marL="0" indent="0">
              <a:buNone/>
            </a:pPr>
            <a:endParaRPr lang="hr-HR" sz="1350" b="1" dirty="0">
              <a:solidFill>
                <a:srgbClr val="000066"/>
              </a:solidFill>
              <a:latin typeface="Segoe UI Semibold" panose="020B0702040204020203" pitchFamily="34" charset="0"/>
              <a:ea typeface="Segoe UI Symbol" panose="020B0502040204020203" pitchFamily="34" charset="0"/>
              <a:cs typeface="Segoe UI Semibold" panose="020B0702040204020203" pitchFamily="34" charset="0"/>
            </a:endParaRPr>
          </a:p>
          <a:p>
            <a:pPr>
              <a:buFontTx/>
              <a:buChar char="-"/>
            </a:pPr>
            <a:endParaRPr lang="hr-HR" sz="1400" dirty="0">
              <a:solidFill>
                <a:srgbClr val="0028A8"/>
              </a:solidFill>
            </a:endParaRPr>
          </a:p>
          <a:p>
            <a:pPr marL="454561" indent="-342386" algn="just">
              <a:buNone/>
            </a:pPr>
            <a:endParaRPr lang="hr-HR" sz="1350" b="1" dirty="0" smtClean="0">
              <a:solidFill>
                <a:srgbClr val="000066"/>
              </a:solidFill>
              <a:ea typeface="Segoe UI Symbol" panose="020B0502040204020203" pitchFamily="34" charset="0"/>
              <a:cs typeface="Segoe UI Semibold" panose="020B0702040204020203" pitchFamily="34" charset="0"/>
            </a:endParaRPr>
          </a:p>
          <a:p>
            <a:pPr marL="454561" indent="-342386" algn="just">
              <a:buNone/>
            </a:pPr>
            <a:endParaRPr lang="hr-HR" sz="1350" b="1" dirty="0">
              <a:solidFill>
                <a:srgbClr val="000066"/>
              </a:solidFill>
              <a:ea typeface="Segoe UI Symbol" panose="020B0502040204020203" pitchFamily="34" charset="0"/>
              <a:cs typeface="Segoe UI Semibold" panose="020B0702040204020203" pitchFamily="34" charset="0"/>
            </a:endParaRPr>
          </a:p>
          <a:p>
            <a:pPr marL="454561" indent="-342386" algn="just">
              <a:buNone/>
            </a:pPr>
            <a:r>
              <a:rPr lang="hr-HR" sz="1350" b="1" dirty="0" smtClean="0">
                <a:solidFill>
                  <a:srgbClr val="000066"/>
                </a:solidFill>
                <a:ea typeface="Segoe UI Symbol" panose="020B0502040204020203" pitchFamily="34" charset="0"/>
                <a:cs typeface="Segoe UI Semibold" panose="020B0702040204020203" pitchFamily="34" charset="0"/>
              </a:rPr>
              <a:t>		</a:t>
            </a:r>
            <a:r>
              <a:rPr lang="hr-HR" sz="2000" b="1" dirty="0" smtClean="0">
                <a:solidFill>
                  <a:srgbClr val="000066"/>
                </a:solidFill>
                <a:ea typeface="Segoe UI Symbol" panose="020B0502040204020203" pitchFamily="34" charset="0"/>
                <a:cs typeface="Segoe UI Semibold" panose="020B0702040204020203" pitchFamily="34" charset="0"/>
              </a:rPr>
              <a:t> </a:t>
            </a:r>
            <a:r>
              <a:rPr lang="hr-HR" sz="2000" b="1" dirty="0">
                <a:solidFill>
                  <a:srgbClr val="000066"/>
                </a:solidFill>
                <a:ea typeface="Segoe UI Symbol" panose="020B0502040204020203" pitchFamily="34" charset="0"/>
                <a:cs typeface="Segoe UI Semibold" panose="020B0702040204020203" pitchFamily="34" charset="0"/>
              </a:rPr>
              <a:t>			</a:t>
            </a:r>
          </a:p>
          <a:p>
            <a:pPr marL="454561" indent="-342386" algn="just">
              <a:buNone/>
            </a:pPr>
            <a:r>
              <a:rPr lang="hr-HR" sz="2000" b="1" dirty="0">
                <a:solidFill>
                  <a:schemeClr val="accent2"/>
                </a:solidFill>
                <a:ea typeface="Segoe UI Symbol" panose="020B0502040204020203" pitchFamily="34" charset="0"/>
                <a:cs typeface="Segoe UI Semibold" panose="020B0702040204020203" pitchFamily="34" charset="0"/>
              </a:rPr>
              <a:t>		           </a:t>
            </a:r>
          </a:p>
          <a:p>
            <a:pPr marL="454561" indent="-342386" algn="just">
              <a:buNone/>
            </a:pPr>
            <a:r>
              <a:rPr lang="hr-HR" sz="1350" b="1" dirty="0">
                <a:solidFill>
                  <a:schemeClr val="accent2"/>
                </a:solidFill>
                <a:latin typeface="Segoe Script" panose="030B0504020000000003" pitchFamily="66" charset="0"/>
                <a:ea typeface="Segoe UI Symbol" panose="020B0502040204020203" pitchFamily="34" charset="0"/>
                <a:cs typeface="Segoe UI Semibold" panose="020B0702040204020203" pitchFamily="34" charset="0"/>
              </a:rPr>
              <a:t>		</a:t>
            </a:r>
          </a:p>
          <a:p>
            <a:pPr marL="454561" indent="-342386" algn="just">
              <a:buNone/>
            </a:pPr>
            <a:r>
              <a:rPr lang="hr-HR" sz="1350" b="1" dirty="0">
                <a:solidFill>
                  <a:schemeClr val="accent2"/>
                </a:solidFill>
                <a:latin typeface="Segoe Script" panose="030B0504020000000003" pitchFamily="66" charset="0"/>
                <a:ea typeface="Segoe UI Symbol" panose="020B0502040204020203" pitchFamily="34" charset="0"/>
                <a:cs typeface="Segoe UI Semibold" panose="020B0702040204020203" pitchFamily="34" charset="0"/>
              </a:rPr>
              <a:t>					</a:t>
            </a:r>
            <a:r>
              <a:rPr lang="hr-HR" sz="1350" b="1" dirty="0">
                <a:solidFill>
                  <a:schemeClr val="accent2"/>
                </a:solidFill>
                <a:latin typeface="Arial" pitchFamily="34" charset="0"/>
              </a:rPr>
              <a:t>	    	</a:t>
            </a:r>
          </a:p>
          <a:p>
            <a:pPr marL="454561" indent="-342386" algn="just">
              <a:buNone/>
            </a:pPr>
            <a:r>
              <a:rPr lang="hr-HR" sz="1350" b="1" dirty="0">
                <a:solidFill>
                  <a:schemeClr val="accent2"/>
                </a:solidFill>
                <a:latin typeface="Arial" pitchFamily="34" charset="0"/>
              </a:rPr>
              <a:t>						         </a:t>
            </a:r>
            <a:endParaRPr lang="hr-HR" sz="1350" b="1" dirty="0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6" name="Picture 13" descr="imagesCAZQD2I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286000"/>
            <a:ext cx="5715000" cy="4038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014208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idx="4294967295"/>
          </p:nvPr>
        </p:nvSpPr>
        <p:spPr bwMode="auto">
          <a:xfrm>
            <a:off x="-2176" y="19594"/>
            <a:ext cx="9144001" cy="6858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68579" tIns="34289" rIns="68579" bIns="34289" rtlCol="0" anchor="t">
            <a:norm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marL="454538" indent="-342368">
              <a:buNone/>
            </a:pPr>
            <a:endParaRPr lang="hr-HR" dirty="0" smtClean="0">
              <a:solidFill>
                <a:schemeClr val="accent2"/>
              </a:solidFill>
              <a:latin typeface="Arial" pitchFamily="34" charset="0"/>
            </a:endParaRPr>
          </a:p>
          <a:p>
            <a:pPr marL="454538" indent="-342368">
              <a:buNone/>
            </a:pPr>
            <a:r>
              <a:rPr lang="hr-HR" dirty="0">
                <a:solidFill>
                  <a:srgbClr val="0028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</a:t>
            </a:r>
            <a:r>
              <a:rPr lang="hr-HR" dirty="0" smtClean="0">
                <a:solidFill>
                  <a:srgbClr val="0028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OBITELJ DANAS</a:t>
            </a:r>
            <a:endParaRPr lang="hr-HR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hr-HR" sz="2200" dirty="0">
              <a:solidFill>
                <a:srgbClr val="000066"/>
              </a:solidFill>
            </a:endParaRPr>
          </a:p>
          <a:p>
            <a:pPr>
              <a:buNone/>
            </a:pPr>
            <a:endParaRPr lang="hr-HR" sz="2200" dirty="0">
              <a:solidFill>
                <a:srgbClr val="000066"/>
              </a:solidFill>
            </a:endParaRPr>
          </a:p>
          <a:p>
            <a:endParaRPr lang="hr-HR" sz="2200" dirty="0">
              <a:solidFill>
                <a:srgbClr val="000066"/>
              </a:solidFill>
            </a:endParaRPr>
          </a:p>
          <a:p>
            <a:pPr marL="454538" indent="-342368">
              <a:buNone/>
            </a:pPr>
            <a:endParaRPr lang="hr-HR" sz="1688" b="1" dirty="0">
              <a:solidFill>
                <a:srgbClr val="0028A8"/>
              </a:solidFill>
              <a:latin typeface="+mj-lt"/>
            </a:endParaRPr>
          </a:p>
          <a:p>
            <a:pPr marL="454538" indent="-342368">
              <a:buNone/>
            </a:pPr>
            <a:endParaRPr lang="hr-HR" sz="1688" b="1" dirty="0">
              <a:solidFill>
                <a:srgbClr val="0028A8"/>
              </a:solidFill>
              <a:latin typeface="+mj-lt"/>
            </a:endParaRPr>
          </a:p>
          <a:p>
            <a:pPr marL="454538" indent="-342368">
              <a:buNone/>
            </a:pPr>
            <a:endParaRPr lang="hr-HR" sz="1688" b="1" dirty="0">
              <a:solidFill>
                <a:srgbClr val="0028A8"/>
              </a:solidFill>
              <a:latin typeface="+mj-lt"/>
            </a:endParaRPr>
          </a:p>
          <a:p>
            <a:pPr marL="454538" indent="-342368">
              <a:buNone/>
            </a:pPr>
            <a:endParaRPr lang="hr-HR" sz="1688" b="1" dirty="0">
              <a:solidFill>
                <a:srgbClr val="0028A8"/>
              </a:solidFill>
              <a:latin typeface="+mj-lt"/>
            </a:endParaRPr>
          </a:p>
        </p:txBody>
      </p:sp>
      <p:pic>
        <p:nvPicPr>
          <p:cNvPr id="1026" name="Picture 2" descr="Slikovni rezultat za family kardash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28800"/>
            <a:ext cx="5219700" cy="272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824" cy="687759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Picture 2" descr="Slikovni rezultat za father jenn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876800"/>
            <a:ext cx="2394347" cy="1981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19400" y="14478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3" name="Rectangle 2"/>
          <p:cNvSpPr/>
          <p:nvPr/>
        </p:nvSpPr>
        <p:spPr>
          <a:xfrm>
            <a:off x="4479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51622" y="2967335"/>
            <a:ext cx="46407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OBITELJ DANAS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95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idx="4294967295"/>
          </p:nvPr>
        </p:nvSpPr>
        <p:spPr bwMode="auto">
          <a:xfrm>
            <a:off x="1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68579" tIns="34289" rIns="68579" bIns="34289" rtlCol="0" anchor="t">
            <a:norm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marL="454561" indent="-342386">
              <a:buNone/>
            </a:pPr>
            <a:endParaRPr lang="hr-HR" dirty="0" smtClean="0">
              <a:solidFill>
                <a:schemeClr val="accent2"/>
              </a:solidFill>
              <a:latin typeface="Arial" pitchFamily="34" charset="0"/>
            </a:endParaRPr>
          </a:p>
          <a:p>
            <a:pPr marL="454561" indent="-342386">
              <a:buNone/>
            </a:pPr>
            <a:r>
              <a:rPr lang="hr-HR" dirty="0">
                <a:solidFill>
                  <a:srgbClr val="0028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</a:t>
            </a:r>
            <a:r>
              <a:rPr lang="hr-HR" dirty="0" smtClean="0">
                <a:solidFill>
                  <a:srgbClr val="0028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endParaRPr lang="hr-HR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r-HR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2200" dirty="0" smtClean="0">
              <a:solidFill>
                <a:srgbClr val="000066"/>
              </a:solidFill>
            </a:endParaRPr>
          </a:p>
          <a:p>
            <a:pPr>
              <a:buNone/>
            </a:pPr>
            <a:endParaRPr lang="hr-HR" sz="2200" dirty="0">
              <a:solidFill>
                <a:srgbClr val="000066"/>
              </a:solidFill>
            </a:endParaRPr>
          </a:p>
          <a:p>
            <a:endParaRPr lang="hr-HR" sz="2200" dirty="0">
              <a:solidFill>
                <a:srgbClr val="000066"/>
              </a:solidFill>
            </a:endParaRPr>
          </a:p>
          <a:p>
            <a:pPr marL="454561" indent="-342386">
              <a:buNone/>
            </a:pPr>
            <a:endParaRPr lang="hr-HR" sz="1688" b="1" dirty="0" smtClean="0">
              <a:solidFill>
                <a:srgbClr val="0028A8"/>
              </a:solidFill>
              <a:latin typeface="+mj-lt"/>
            </a:endParaRPr>
          </a:p>
          <a:p>
            <a:pPr marL="454561" indent="-342386">
              <a:buNone/>
            </a:pPr>
            <a:endParaRPr lang="hr-HR" sz="1688" b="1" dirty="0">
              <a:solidFill>
                <a:srgbClr val="0028A8"/>
              </a:solidFill>
              <a:latin typeface="+mj-lt"/>
            </a:endParaRPr>
          </a:p>
          <a:p>
            <a:pPr marL="454561" indent="-342386">
              <a:buNone/>
            </a:pPr>
            <a:endParaRPr lang="hr-HR" sz="1688" b="1" dirty="0">
              <a:solidFill>
                <a:srgbClr val="0028A8"/>
              </a:solidFill>
              <a:latin typeface="+mj-lt"/>
            </a:endParaRPr>
          </a:p>
          <a:p>
            <a:pPr marL="454561" indent="-342386">
              <a:buNone/>
            </a:pPr>
            <a:endParaRPr lang="hr-HR" sz="1688" b="1" dirty="0" smtClean="0">
              <a:solidFill>
                <a:srgbClr val="0028A8"/>
              </a:solidFill>
              <a:latin typeface="+mj-lt"/>
            </a:endParaRPr>
          </a:p>
        </p:txBody>
      </p:sp>
      <p:pic>
        <p:nvPicPr>
          <p:cNvPr id="4" name="Picture 15" descr="ANd9GcTif0IGo-fIuPVJWrNx85TBLQ71CIEcNXIAjfe-aJjTHBc2feWLpwGbDuQ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610100"/>
            <a:ext cx="1600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6" descr="Cartoon Dysfunctional Family Fightin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228600"/>
            <a:ext cx="1447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-45757" y="0"/>
            <a:ext cx="9185275" cy="6849034"/>
          </a:xfrm>
          <a:prstGeom prst="rect">
            <a:avLst/>
          </a:prstGeom>
          <a:ln w="12700" cap="flat" cmpd="sng" algn="ctr">
            <a:solidFill>
              <a:schemeClr val="dk1"/>
            </a:solidFill>
            <a:prstDash val="solid"/>
            <a:miter lim="800000"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68579" tIns="34289" rIns="68579" bIns="34289" rtlCol="0" anchor="t">
            <a:normAutofit/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4561" indent="-342386">
              <a:buFont typeface="Arial" panose="020B0604020202020204" pitchFamily="34" charset="0"/>
              <a:buNone/>
            </a:pPr>
            <a:endParaRPr lang="hr-HR" dirty="0" smtClean="0">
              <a:solidFill>
                <a:schemeClr val="accent2"/>
              </a:solidFill>
              <a:latin typeface="Arial" pitchFamily="34" charset="0"/>
            </a:endParaRPr>
          </a:p>
          <a:p>
            <a:pPr marL="454561" indent="-342386">
              <a:buFont typeface="Arial" panose="020B0604020202020204" pitchFamily="34" charset="0"/>
              <a:buNone/>
            </a:pPr>
            <a:r>
              <a:rPr lang="hr-HR" sz="2109" b="1" dirty="0" smtClean="0">
                <a:solidFill>
                  <a:srgbClr val="0028A8"/>
                </a:solidFill>
                <a:latin typeface="Arial" pitchFamily="34" charset="0"/>
              </a:rPr>
              <a:t>		</a:t>
            </a:r>
            <a:r>
              <a:rPr lang="hr-HR" sz="2109" b="1" dirty="0">
                <a:solidFill>
                  <a:srgbClr val="0028A8"/>
                </a:solidFill>
                <a:latin typeface="Arial" pitchFamily="34" charset="0"/>
              </a:rPr>
              <a:t> </a:t>
            </a:r>
            <a:r>
              <a:rPr lang="hr-HR" sz="2109" b="1" dirty="0" smtClean="0">
                <a:solidFill>
                  <a:srgbClr val="0028A8"/>
                </a:solidFill>
                <a:latin typeface="Arial" pitchFamily="34" charset="0"/>
              </a:rPr>
              <a:t>                    </a:t>
            </a:r>
            <a:r>
              <a:rPr lang="hr-HR" sz="2600" b="1" dirty="0" smtClean="0">
                <a:solidFill>
                  <a:srgbClr val="0028A8"/>
                </a:solidFill>
                <a:latin typeface="Arial" pitchFamily="34" charset="0"/>
              </a:rPr>
              <a:t>RODITELJI DANAS</a:t>
            </a:r>
            <a:endParaRPr lang="hr-HR" sz="2000" dirty="0" smtClean="0">
              <a:solidFill>
                <a:srgbClr val="000066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hr-HR" sz="2000" dirty="0" smtClean="0">
              <a:solidFill>
                <a:srgbClr val="000066"/>
              </a:solidFill>
            </a:endParaRPr>
          </a:p>
          <a:p>
            <a:pPr>
              <a:buNone/>
            </a:pPr>
            <a:r>
              <a:rPr lang="hr-HR" sz="1800" dirty="0" smtClean="0">
                <a:solidFill>
                  <a:srgbClr val="000066"/>
                </a:solidFill>
              </a:rPr>
              <a:t>Moderno </a:t>
            </a:r>
            <a:r>
              <a:rPr lang="hr-HR" sz="1800" dirty="0">
                <a:solidFill>
                  <a:srgbClr val="000066"/>
                </a:solidFill>
              </a:rPr>
              <a:t>roditeljstvo je u </a:t>
            </a:r>
            <a:r>
              <a:rPr lang="hr-HR" sz="1800" dirty="0" smtClean="0">
                <a:solidFill>
                  <a:srgbClr val="000066"/>
                </a:solidFill>
              </a:rPr>
              <a:t>krizi.</a:t>
            </a:r>
          </a:p>
          <a:p>
            <a:r>
              <a:rPr lang="hr-HR" sz="1800" dirty="0">
                <a:solidFill>
                  <a:srgbClr val="000066"/>
                </a:solidFill>
              </a:rPr>
              <a:t>Roditelji su </a:t>
            </a:r>
            <a:r>
              <a:rPr lang="hr-HR" sz="1800" dirty="0" smtClean="0">
                <a:solidFill>
                  <a:srgbClr val="000066"/>
                </a:solidFill>
              </a:rPr>
              <a:t>zbunjeni.</a:t>
            </a:r>
            <a:endParaRPr lang="hr-HR" sz="1800" dirty="0">
              <a:solidFill>
                <a:srgbClr val="000066"/>
              </a:solidFill>
            </a:endParaRPr>
          </a:p>
          <a:p>
            <a:r>
              <a:rPr lang="hr-HR" sz="1800" dirty="0">
                <a:solidFill>
                  <a:srgbClr val="000066"/>
                </a:solidFill>
              </a:rPr>
              <a:t>Roditeljski autoritet doveden u </a:t>
            </a:r>
            <a:r>
              <a:rPr lang="hr-HR" sz="1800" dirty="0" smtClean="0">
                <a:solidFill>
                  <a:srgbClr val="000066"/>
                </a:solidFill>
              </a:rPr>
              <a:t>pitanje.</a:t>
            </a:r>
            <a:endParaRPr lang="hr-HR" sz="1800" dirty="0">
              <a:solidFill>
                <a:srgbClr val="000066"/>
              </a:solidFill>
            </a:endParaRPr>
          </a:p>
          <a:p>
            <a:r>
              <a:rPr lang="hr-HR" sz="1800" dirty="0">
                <a:solidFill>
                  <a:srgbClr val="000066"/>
                </a:solidFill>
              </a:rPr>
              <a:t>Istrošeni roditelji - </a:t>
            </a:r>
            <a:r>
              <a:rPr lang="hr-HR" sz="1800" dirty="0" smtClean="0">
                <a:solidFill>
                  <a:srgbClr val="000066"/>
                </a:solidFill>
              </a:rPr>
              <a:t>uglavnom </a:t>
            </a:r>
            <a:r>
              <a:rPr lang="hr-HR" sz="1800" dirty="0">
                <a:solidFill>
                  <a:srgbClr val="000066"/>
                </a:solidFill>
              </a:rPr>
              <a:t>loši roditeljski trenutci su kada smo umorni, iscrpljeni, bolesni, pod stresom</a:t>
            </a:r>
            <a:r>
              <a:rPr lang="hr-HR" sz="1800" dirty="0" smtClean="0">
                <a:solidFill>
                  <a:srgbClr val="000066"/>
                </a:solidFill>
              </a:rPr>
              <a:t>...</a:t>
            </a:r>
            <a:endParaRPr lang="hr-HR" sz="1800" dirty="0">
              <a:solidFill>
                <a:srgbClr val="000066"/>
              </a:solidFill>
            </a:endParaRPr>
          </a:p>
          <a:p>
            <a:pPr marL="454561" indent="-342386">
              <a:buNone/>
            </a:pPr>
            <a:r>
              <a:rPr lang="hr-HR" sz="1600" dirty="0">
                <a:solidFill>
                  <a:srgbClr val="000066"/>
                </a:solidFill>
              </a:rPr>
              <a:t>Mnogi danas zaziru od braka i roditeljstva</a:t>
            </a:r>
            <a:r>
              <a:rPr lang="hr-HR" sz="1600" dirty="0" smtClean="0">
                <a:solidFill>
                  <a:srgbClr val="000066"/>
                </a:solidFill>
              </a:rPr>
              <a:t>...</a:t>
            </a:r>
            <a:endParaRPr lang="hr-HR" sz="1600" dirty="0">
              <a:solidFill>
                <a:srgbClr val="000066"/>
              </a:solidFill>
            </a:endParaRPr>
          </a:p>
          <a:p>
            <a:pPr marL="454561" indent="-342386">
              <a:buFont typeface="Arial" panose="020B0604020202020204" pitchFamily="34" charset="0"/>
              <a:buNone/>
            </a:pPr>
            <a:endParaRPr lang="hr-HR" sz="1688" b="1" dirty="0" smtClean="0">
              <a:solidFill>
                <a:srgbClr val="0028A8"/>
              </a:solidFill>
              <a:latin typeface="+mj-lt"/>
            </a:endParaRPr>
          </a:p>
          <a:p>
            <a:pPr marL="454561" indent="-342386">
              <a:buFont typeface="Arial" panose="020B0604020202020204" pitchFamily="34" charset="0"/>
              <a:buNone/>
            </a:pPr>
            <a:endParaRPr lang="hr-HR" sz="1688" b="1" dirty="0" smtClean="0">
              <a:solidFill>
                <a:srgbClr val="0028A8"/>
              </a:solidFill>
              <a:latin typeface="+mj-lt"/>
            </a:endParaRPr>
          </a:p>
          <a:p>
            <a:pPr marL="454561" indent="-342386">
              <a:buFont typeface="Arial" panose="020B0604020202020204" pitchFamily="34" charset="0"/>
              <a:buNone/>
            </a:pPr>
            <a:endParaRPr lang="hr-HR" sz="1688" b="1" dirty="0" smtClean="0">
              <a:solidFill>
                <a:srgbClr val="0028A8"/>
              </a:solidFill>
              <a:latin typeface="+mj-lt"/>
            </a:endParaRPr>
          </a:p>
          <a:p>
            <a:pPr marL="454561" indent="-342386">
              <a:buFont typeface="Arial" panose="020B0604020202020204" pitchFamily="34" charset="0"/>
              <a:buNone/>
            </a:pPr>
            <a:endParaRPr lang="hr-HR" sz="1688" b="1" dirty="0" smtClean="0">
              <a:solidFill>
                <a:srgbClr val="0028A8"/>
              </a:solidFill>
              <a:latin typeface="+mj-lt"/>
            </a:endParaRPr>
          </a:p>
        </p:txBody>
      </p:sp>
      <p:pic>
        <p:nvPicPr>
          <p:cNvPr id="10" name="Picture 9" descr="http://www.bergamopost.it/wp-content/uploads/2015/10/millennials-genitori-659x29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8600"/>
            <a:ext cx="2743200" cy="1802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Povezana slika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06"/>
          <a:stretch/>
        </p:blipFill>
        <p:spPr bwMode="auto">
          <a:xfrm>
            <a:off x="1447800" y="3733800"/>
            <a:ext cx="6324600" cy="2976563"/>
          </a:xfrm>
          <a:prstGeom prst="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8081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idx="4294967295"/>
          </p:nvPr>
        </p:nvSpPr>
        <p:spPr bwMode="auto">
          <a:xfrm>
            <a:off x="1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68579" tIns="34289" rIns="68579" bIns="34289" rtlCol="0" anchor="t">
            <a:norm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marL="454561" indent="-342386">
              <a:buNone/>
            </a:pPr>
            <a:endParaRPr lang="hr-HR" dirty="0" smtClean="0">
              <a:solidFill>
                <a:schemeClr val="accent2"/>
              </a:solidFill>
              <a:latin typeface="Arial" pitchFamily="34" charset="0"/>
            </a:endParaRPr>
          </a:p>
          <a:p>
            <a:pPr marL="454561" indent="-342386">
              <a:buNone/>
            </a:pPr>
            <a:r>
              <a:rPr lang="hr-HR" dirty="0">
                <a:solidFill>
                  <a:srgbClr val="0028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</a:t>
            </a:r>
            <a:r>
              <a:rPr lang="hr-HR" dirty="0" smtClean="0">
                <a:solidFill>
                  <a:srgbClr val="0028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PROGNANI RODITELJI</a:t>
            </a:r>
            <a:endParaRPr lang="hr-HR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Roditeljstvo </a:t>
            </a:r>
            <a:r>
              <a:rPr lang="hr-HR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postaje sve teža zadaća </a:t>
            </a:r>
            <a:r>
              <a:rPr lang="hr-HR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zaboravili </a:t>
            </a:r>
            <a:r>
              <a:rPr lang="hr-HR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svoj vlastiti poziv i  što svoje roditeljstvo ne </a:t>
            </a:r>
            <a:r>
              <a:rPr lang="hr-HR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doživljavamo </a:t>
            </a:r>
            <a:r>
              <a:rPr lang="hr-HR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kao poslanje. </a:t>
            </a:r>
            <a:endParaRPr lang="hr-HR" sz="1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Zbunjeni</a:t>
            </a:r>
            <a:r>
              <a:rPr lang="hr-HR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nesigurni, odsutni, sve se više tjelesno, emocionalno i duhovno </a:t>
            </a:r>
            <a:r>
              <a:rPr lang="hr-HR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iscrpljujemo, </a:t>
            </a:r>
            <a:r>
              <a:rPr lang="hr-HR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nejasna </a:t>
            </a:r>
            <a:r>
              <a:rPr lang="hr-HR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hr-HR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uloga, nesvjesni </a:t>
            </a:r>
            <a:r>
              <a:rPr lang="hr-HR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smo </a:t>
            </a:r>
            <a:r>
              <a:rPr lang="hr-HR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značenja i istine bračnog i obiteljskog života. </a:t>
            </a:r>
          </a:p>
          <a:p>
            <a:pPr marL="0" indent="0">
              <a:buNone/>
            </a:pPr>
            <a:endParaRPr lang="hr-HR" sz="1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Djeca</a:t>
            </a:r>
            <a:r>
              <a:rPr lang="hr-HR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najmanje kriva nose najveći dio tereta našega vremena</a:t>
            </a:r>
            <a:r>
              <a:rPr lang="hr-HR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r-HR" sz="1800" dirty="0">
                <a:cs typeface="Courier New" panose="02070309020205020404" pitchFamily="49" charset="0"/>
              </a:rPr>
              <a:t> </a:t>
            </a:r>
            <a:endParaRPr lang="hr-HR" sz="1800" dirty="0" smtClean="0"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hr-HR" sz="1800" dirty="0"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hr-HR" sz="1800" dirty="0" smtClean="0">
                <a:cs typeface="Courier New" panose="02070309020205020404" pitchFamily="49" charset="0"/>
              </a:rPr>
              <a:t>”</a:t>
            </a:r>
            <a:r>
              <a:rPr lang="hr-HR" sz="1800" dirty="0">
                <a:cs typeface="Courier New" panose="02070309020205020404" pitchFamily="49" charset="0"/>
              </a:rPr>
              <a:t>Kucnuo je čas da se očevi i majke vrate iz svog izgnanstva - jer su sami sebe prognali iz odgoja djece </a:t>
            </a:r>
            <a:r>
              <a:rPr lang="hr-HR" sz="1800" dirty="0" smtClean="0">
                <a:cs typeface="Courier New" panose="02070309020205020404" pitchFamily="49" charset="0"/>
              </a:rPr>
              <a:t>i </a:t>
            </a:r>
            <a:r>
              <a:rPr lang="hr-HR" sz="1800" dirty="0">
                <a:cs typeface="Courier New" panose="02070309020205020404" pitchFamily="49" charset="0"/>
              </a:rPr>
              <a:t>ponovo na sebe potpuno preuzmu svoju odgojnu ulogu.” Papa Franjo</a:t>
            </a:r>
            <a:endParaRPr lang="hr-HR" sz="1800" dirty="0">
              <a:solidFill>
                <a:srgbClr val="000066"/>
              </a:solidFill>
              <a:cs typeface="Courier New" panose="02070309020205020404" pitchFamily="49" charset="0"/>
            </a:endParaRPr>
          </a:p>
          <a:p>
            <a:pPr marL="454561" indent="-342386">
              <a:lnSpc>
                <a:spcPct val="170000"/>
              </a:lnSpc>
              <a:buNone/>
            </a:pPr>
            <a:endParaRPr lang="hr-HR" sz="1800" b="1" dirty="0">
              <a:solidFill>
                <a:srgbClr val="000066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454561" indent="-342386">
              <a:lnSpc>
                <a:spcPct val="170000"/>
              </a:lnSpc>
              <a:buNone/>
            </a:pPr>
            <a:r>
              <a:rPr lang="hr-HR" sz="1800" dirty="0"/>
              <a:t/>
            </a:r>
            <a:br>
              <a:rPr lang="hr-HR" sz="1800" dirty="0"/>
            </a:br>
            <a:endParaRPr lang="hr-HR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2200" dirty="0" smtClean="0">
              <a:solidFill>
                <a:srgbClr val="000066"/>
              </a:solidFill>
            </a:endParaRPr>
          </a:p>
          <a:p>
            <a:pPr>
              <a:buNone/>
            </a:pPr>
            <a:endParaRPr lang="hr-HR" sz="2200" dirty="0">
              <a:solidFill>
                <a:srgbClr val="000066"/>
              </a:solidFill>
            </a:endParaRPr>
          </a:p>
          <a:p>
            <a:endParaRPr lang="hr-HR" sz="2200" dirty="0">
              <a:solidFill>
                <a:srgbClr val="000066"/>
              </a:solidFill>
            </a:endParaRPr>
          </a:p>
          <a:p>
            <a:pPr marL="454561" indent="-342386">
              <a:buNone/>
            </a:pPr>
            <a:endParaRPr lang="hr-HR" sz="1688" b="1" dirty="0" smtClean="0">
              <a:solidFill>
                <a:srgbClr val="0028A8"/>
              </a:solidFill>
              <a:latin typeface="+mj-lt"/>
            </a:endParaRPr>
          </a:p>
          <a:p>
            <a:pPr marL="454561" indent="-342386">
              <a:buNone/>
            </a:pPr>
            <a:endParaRPr lang="hr-HR" sz="1688" b="1" dirty="0">
              <a:solidFill>
                <a:srgbClr val="0028A8"/>
              </a:solidFill>
              <a:latin typeface="+mj-lt"/>
            </a:endParaRPr>
          </a:p>
          <a:p>
            <a:pPr marL="454561" indent="-342386">
              <a:buNone/>
            </a:pPr>
            <a:endParaRPr lang="hr-HR" sz="1688" b="1" dirty="0">
              <a:solidFill>
                <a:srgbClr val="0028A8"/>
              </a:solidFill>
              <a:latin typeface="+mj-lt"/>
            </a:endParaRPr>
          </a:p>
          <a:p>
            <a:pPr marL="454561" indent="-342386">
              <a:buNone/>
            </a:pPr>
            <a:endParaRPr lang="hr-HR" sz="1688" b="1" dirty="0" smtClean="0">
              <a:solidFill>
                <a:srgbClr val="0028A8"/>
              </a:solidFill>
              <a:latin typeface="+mj-lt"/>
            </a:endParaRPr>
          </a:p>
        </p:txBody>
      </p:sp>
      <p:pic>
        <p:nvPicPr>
          <p:cNvPr id="2050" name="Picture 2" descr="Slikovni rezultat za fighting fami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63" y="4343400"/>
            <a:ext cx="4364037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51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idx="4294967295"/>
          </p:nvPr>
        </p:nvSpPr>
        <p:spPr bwMode="auto">
          <a:xfrm>
            <a:off x="0" y="-21771"/>
            <a:ext cx="9296400" cy="6858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68579" tIns="34289" rIns="68579" bIns="34289" rtlCol="0" anchor="t">
            <a:norm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marL="454561" indent="-342386">
              <a:buNone/>
            </a:pPr>
            <a:endParaRPr lang="hr-HR" dirty="0" smtClean="0">
              <a:solidFill>
                <a:schemeClr val="accent2"/>
              </a:solidFill>
              <a:latin typeface="Arial" pitchFamily="34" charset="0"/>
            </a:endParaRPr>
          </a:p>
          <a:p>
            <a:pPr marL="454561" indent="-342386">
              <a:buNone/>
            </a:pPr>
            <a:r>
              <a:rPr lang="hr-HR" dirty="0">
                <a:solidFill>
                  <a:srgbClr val="0028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</a:t>
            </a:r>
            <a:r>
              <a:rPr lang="hr-HR" dirty="0" smtClean="0">
                <a:solidFill>
                  <a:srgbClr val="0028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SINDROM RAZMAŽENOG DJETETA</a:t>
            </a:r>
            <a:endParaRPr lang="hr-HR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4561" indent="-342386">
              <a:buNone/>
            </a:pPr>
            <a:endParaRPr lang="hr-HR" sz="1800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4561" indent="-342386">
              <a:buNone/>
            </a:pPr>
            <a:endParaRPr lang="hr-HR" sz="1800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hr-HR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Rezultat </a:t>
            </a:r>
            <a:r>
              <a:rPr lang="hr-HR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permisivnog odgoja je „sindrom razmaženog djeteta” </a:t>
            </a:r>
            <a:r>
              <a:rPr lang="hr-HR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epidemija.</a:t>
            </a:r>
            <a:endParaRPr lang="hr-HR" sz="1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r-HR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FILIJARHAT - vladavina djece - razmažene djece - prepopustljivost u odgoju.</a:t>
            </a:r>
          </a:p>
          <a:p>
            <a:pPr marL="0" indent="0" algn="just">
              <a:buNone/>
            </a:pPr>
            <a:r>
              <a:rPr lang="hr-HR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PREZAŠTIĆIVANJE DJECE - </a:t>
            </a:r>
            <a:r>
              <a:rPr lang="hr-HR" sz="1800" dirty="0" smtClean="0"/>
              <a:t>djeca</a:t>
            </a:r>
            <a:r>
              <a:rPr lang="hr-HR" sz="1800" dirty="0"/>
              <a:t> koja ne smiju plakati ili se </a:t>
            </a:r>
            <a:r>
              <a:rPr lang="hr-HR" sz="1800" dirty="0" smtClean="0"/>
              <a:t>ljutiti – štetimo im.</a:t>
            </a:r>
            <a:endParaRPr lang="hr-HR" sz="1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r-HR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Djeca </a:t>
            </a:r>
            <a:r>
              <a:rPr lang="hr-HR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bez bolnih iskustava poput </a:t>
            </a:r>
            <a:r>
              <a:rPr lang="hr-HR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neugode, neuspjeha i napora</a:t>
            </a:r>
            <a:r>
              <a:rPr lang="hr-HR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 mogu </a:t>
            </a:r>
            <a:r>
              <a:rPr lang="hr-HR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razviti </a:t>
            </a:r>
            <a:r>
              <a:rPr lang="hr-HR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“psihološki </a:t>
            </a:r>
            <a:r>
              <a:rPr lang="hr-HR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imunitet” </a:t>
            </a:r>
            <a:r>
              <a:rPr lang="hr-HR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r-HR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hr-HR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Blagoslov oderanog </a:t>
            </a:r>
            <a:r>
              <a:rPr lang="hr-HR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koljena”. cipa</a:t>
            </a:r>
          </a:p>
          <a:p>
            <a:pPr marL="0" indent="0">
              <a:buNone/>
            </a:pPr>
            <a:r>
              <a:rPr lang="hr-HR" sz="1800" dirty="0" smtClean="0">
                <a:solidFill>
                  <a:srgbClr val="0070C0"/>
                </a:solidFill>
              </a:rPr>
              <a:t> </a:t>
            </a:r>
            <a:endParaRPr lang="hr-HR" sz="1800" dirty="0">
              <a:solidFill>
                <a:srgbClr val="0070C0"/>
              </a:solidFill>
            </a:endParaRPr>
          </a:p>
          <a:p>
            <a:pPr>
              <a:buNone/>
            </a:pPr>
            <a:endParaRPr lang="hr-HR" sz="2000" dirty="0">
              <a:solidFill>
                <a:srgbClr val="000066"/>
              </a:solidFill>
            </a:endParaRPr>
          </a:p>
          <a:p>
            <a:pPr marL="0" indent="0">
              <a:buNone/>
            </a:pPr>
            <a:endParaRPr lang="hr-H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2200" dirty="0" smtClean="0">
              <a:solidFill>
                <a:srgbClr val="000066"/>
              </a:solidFill>
            </a:endParaRPr>
          </a:p>
          <a:p>
            <a:pPr>
              <a:buNone/>
            </a:pPr>
            <a:endParaRPr lang="hr-HR" sz="2200" dirty="0">
              <a:solidFill>
                <a:srgbClr val="000066"/>
              </a:solidFill>
            </a:endParaRPr>
          </a:p>
          <a:p>
            <a:endParaRPr lang="hr-HR" sz="2200" dirty="0">
              <a:solidFill>
                <a:srgbClr val="000066"/>
              </a:solidFill>
            </a:endParaRPr>
          </a:p>
          <a:p>
            <a:pPr marL="454561" indent="-342386">
              <a:buNone/>
            </a:pPr>
            <a:endParaRPr lang="hr-HR" sz="1688" b="1" dirty="0" smtClean="0">
              <a:solidFill>
                <a:srgbClr val="0028A8"/>
              </a:solidFill>
              <a:latin typeface="+mj-lt"/>
            </a:endParaRPr>
          </a:p>
          <a:p>
            <a:pPr marL="454561" indent="-342386">
              <a:buNone/>
            </a:pPr>
            <a:endParaRPr lang="hr-HR" sz="1688" b="1" dirty="0">
              <a:solidFill>
                <a:srgbClr val="0028A8"/>
              </a:solidFill>
              <a:latin typeface="+mj-lt"/>
            </a:endParaRPr>
          </a:p>
          <a:p>
            <a:pPr marL="454561" indent="-342386">
              <a:buNone/>
            </a:pPr>
            <a:endParaRPr lang="hr-HR" sz="1688" b="1" dirty="0">
              <a:solidFill>
                <a:srgbClr val="0028A8"/>
              </a:solidFill>
              <a:latin typeface="+mj-lt"/>
            </a:endParaRPr>
          </a:p>
          <a:p>
            <a:pPr marL="454561" indent="-342386">
              <a:buNone/>
            </a:pPr>
            <a:endParaRPr lang="hr-HR" sz="1688" b="1" dirty="0" smtClean="0">
              <a:solidFill>
                <a:srgbClr val="0028A8"/>
              </a:solidFill>
              <a:latin typeface="+mj-lt"/>
            </a:endParaRPr>
          </a:p>
        </p:txBody>
      </p:sp>
      <p:pic>
        <p:nvPicPr>
          <p:cNvPr id="4" name="Picture 2" descr="Slikovni rezultat za spoiled child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267200"/>
            <a:ext cx="3886200" cy="2362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enzopennetta.it/wp-content/uploads/2017/08/kingchil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19600"/>
            <a:ext cx="3886200" cy="2209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77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 smtClean="0">
                <a:solidFill>
                  <a:srgbClr val="0028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DJECA DANAS</a:t>
            </a:r>
            <a:endParaRPr lang="hr-HR" sz="2800" dirty="0">
              <a:solidFill>
                <a:srgbClr val="0028A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Slikovni rezultat za slikovnica Mali še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090987"/>
            <a:ext cx="4876800" cy="274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690689"/>
            <a:ext cx="8534400" cy="4489449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endParaRPr lang="hr-HR" sz="1800" dirty="0" smtClean="0">
              <a:solidFill>
                <a:srgbClr val="0028A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hr-HR" sz="1800" dirty="0" smtClean="0">
                <a:solidFill>
                  <a:srgbClr val="0028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Današnja </a:t>
            </a:r>
            <a:r>
              <a:rPr lang="hr-HR" sz="1800" dirty="0">
                <a:solidFill>
                  <a:srgbClr val="0028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djeca su domišljata – manipuliraju svojim prezaposlenim, umornim, depresivnim ili rastavljenim </a:t>
            </a:r>
            <a:r>
              <a:rPr lang="hr-HR" sz="1800" dirty="0" smtClean="0">
                <a:solidFill>
                  <a:srgbClr val="0028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roditeljima.</a:t>
            </a:r>
          </a:p>
          <a:p>
            <a:pPr marL="0" indent="0" algn="just">
              <a:buNone/>
            </a:pPr>
            <a:r>
              <a:rPr lang="hr-HR" sz="1800" dirty="0">
                <a:solidFill>
                  <a:srgbClr val="0028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“Djecu tretiramo kao odrasle </a:t>
            </a:r>
            <a:r>
              <a:rPr lang="hr-HR" sz="1800" dirty="0" smtClean="0">
                <a:solidFill>
                  <a:srgbClr val="0028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kad </a:t>
            </a:r>
            <a:r>
              <a:rPr lang="hr-HR" sz="1800" dirty="0">
                <a:solidFill>
                  <a:srgbClr val="0028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 mali, a </a:t>
            </a:r>
            <a:r>
              <a:rPr lang="hr-HR" sz="1800" dirty="0" smtClean="0">
                <a:solidFill>
                  <a:srgbClr val="0028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kad </a:t>
            </a:r>
            <a:r>
              <a:rPr lang="hr-HR" sz="1800" dirty="0">
                <a:solidFill>
                  <a:srgbClr val="0028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odrastu ponašamo se kao da su djeca.”...</a:t>
            </a:r>
          </a:p>
          <a:p>
            <a:pPr marL="0" indent="0" algn="just">
              <a:buNone/>
            </a:pPr>
            <a:endParaRPr lang="hr-H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pic>
        <p:nvPicPr>
          <p:cNvPr id="8" name="Picture 2" descr="Slikovni rezultat za parents and children com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9545"/>
            <a:ext cx="2088525" cy="1828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61610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0111"/>
            <a:ext cx="7886700" cy="1079090"/>
          </a:xfrm>
        </p:spPr>
        <p:txBody>
          <a:bodyPr>
            <a:normAutofit/>
          </a:bodyPr>
          <a:lstStyle/>
          <a:p>
            <a:r>
              <a:rPr lang="hr-HR" sz="2800" dirty="0">
                <a:solidFill>
                  <a:srgbClr val="0028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 smtClean="0">
                <a:solidFill>
                  <a:srgbClr val="0028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NISU DJECA KRIVA </a:t>
            </a:r>
            <a:endParaRPr lang="hr-HR" sz="2800" dirty="0">
              <a:solidFill>
                <a:srgbClr val="0028A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981200"/>
            <a:ext cx="8382000" cy="4648200"/>
          </a:xfrm>
        </p:spPr>
        <p:txBody>
          <a:bodyPr>
            <a:normAutofit lnSpcReduction="10000"/>
          </a:bodyPr>
          <a:lstStyle/>
          <a:p>
            <a:pPr algn="just"/>
            <a:r>
              <a:rPr lang="hr-HR" sz="1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Današnjoj djeci je uskraćeno zdravo djetinjstvo jer NEMAJU</a:t>
            </a:r>
            <a:r>
              <a:rPr lang="hr-HR" sz="1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hr-HR" sz="18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r-HR" sz="1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Emocionalno dostupne roditelje.</a:t>
            </a:r>
          </a:p>
          <a:p>
            <a:pPr marL="0" indent="0" algn="just">
              <a:buNone/>
            </a:pPr>
            <a:r>
              <a:rPr lang="hr-HR" sz="1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Jasno definirane granice i smjernice za odgovornost</a:t>
            </a:r>
            <a:r>
              <a:rPr lang="hr-HR" sz="1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8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r-HR" sz="1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Mogućnosti </a:t>
            </a:r>
            <a:r>
              <a:rPr lang="hr-HR" sz="1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nestrukturirano vrijeme i </a:t>
            </a:r>
            <a:r>
              <a:rPr lang="hr-HR" sz="1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dosadu.</a:t>
            </a:r>
          </a:p>
          <a:p>
            <a:pPr algn="just"/>
            <a:endParaRPr lang="hr-HR" sz="18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hr-HR" sz="18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r-HR" sz="1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Umjesto </a:t>
            </a:r>
            <a:r>
              <a:rPr lang="hr-HR" sz="1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toga, djeci se poslužuju:</a:t>
            </a:r>
          </a:p>
          <a:p>
            <a:pPr marL="0" indent="0" algn="just">
              <a:buNone/>
            </a:pPr>
            <a:r>
              <a:rPr lang="hr-HR" sz="1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Digitalno </a:t>
            </a:r>
            <a:r>
              <a:rPr lang="hr-HR" sz="1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rastreseni roditelji.</a:t>
            </a:r>
          </a:p>
          <a:p>
            <a:pPr marL="0" indent="0" algn="just">
              <a:buNone/>
            </a:pPr>
            <a:r>
              <a:rPr lang="hr-HR" sz="1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Ugodni </a:t>
            </a:r>
            <a:r>
              <a:rPr lang="hr-HR" sz="1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roditelji koji djeci dopuštaju </a:t>
            </a:r>
            <a:r>
              <a:rPr lang="hr-HR" sz="1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„vladanje svijetom.”</a:t>
            </a:r>
            <a:endParaRPr lang="hr-HR" sz="18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r-HR" sz="1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Osjećaj </a:t>
            </a:r>
            <a:r>
              <a:rPr lang="hr-HR" sz="1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prava, umjesto odgovornosti</a:t>
            </a:r>
            <a:r>
              <a:rPr lang="hr-HR" sz="1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8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r-HR" sz="1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Beskonačna stimulacija i </a:t>
            </a:r>
            <a:r>
              <a:rPr lang="hr-HR" sz="1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odsutnost dosadnih trenutaka</a:t>
            </a:r>
            <a:r>
              <a:rPr lang="hr-HR" sz="1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8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hr-HR" sz="18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r-HR" sz="1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Može li itko zamisliti da je moguće podići zdravu </a:t>
            </a:r>
            <a:r>
              <a:rPr lang="hr-HR" sz="1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djecu </a:t>
            </a:r>
            <a:r>
              <a:rPr lang="hr-HR" sz="1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tako nezdravom okruženju? </a:t>
            </a:r>
          </a:p>
        </p:txBody>
      </p:sp>
      <p:pic>
        <p:nvPicPr>
          <p:cNvPr id="9" name="Picture 22" descr="stres na psolu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2286000"/>
            <a:ext cx="36576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Povezana slik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40111"/>
            <a:ext cx="2133600" cy="16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49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idx="4294967295"/>
          </p:nvPr>
        </p:nvSpPr>
        <p:spPr bwMode="auto">
          <a:xfrm>
            <a:off x="-55563" y="8966"/>
            <a:ext cx="9185275" cy="684903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68579" tIns="34289" rIns="68579" bIns="34289" rtlCol="0" anchor="t">
            <a:norm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marL="0" indent="0">
              <a:buNone/>
            </a:pP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r-HR" dirty="0" smtClean="0">
                <a:solidFill>
                  <a:srgbClr val="0028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ŠTO MUČI DANAŠNJE RODITELJE?</a:t>
            </a:r>
          </a:p>
          <a:p>
            <a:pPr marL="0" indent="0">
              <a:buNone/>
            </a:pPr>
            <a:endParaRPr lang="hr-HR" sz="18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8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1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r-HR" sz="18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hr-HR" sz="18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Kako </a:t>
            </a:r>
            <a:r>
              <a:rPr lang="hr-HR" sz="1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mogu popraviti ponašanje svoga djeteta? </a:t>
            </a:r>
            <a:endParaRPr lang="hr-HR" sz="18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hr-HR" sz="1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Trebam </a:t>
            </a:r>
            <a:r>
              <a:rPr lang="hr-HR" sz="1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 ga kažnjavati</a:t>
            </a:r>
            <a:r>
              <a:rPr lang="hr-HR" sz="1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hr-HR" sz="1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 disciplinirati? Koja je uopće razlika? Kako čvrsto postaviti granice, a zadržati ljubav i toplinu?  Zašto je tako teško biti dosljedan? Je li dobro biti prijatelj s djetetom? </a:t>
            </a:r>
            <a:r>
              <a:rPr lang="hr-HR" sz="1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Može </a:t>
            </a:r>
            <a:r>
              <a:rPr lang="hr-HR" sz="1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 se dijete previše voljeti? Hoću li ga tako razmaziti? </a:t>
            </a:r>
          </a:p>
        </p:txBody>
      </p:sp>
      <p:pic>
        <p:nvPicPr>
          <p:cNvPr id="4" name="Picture 2" descr="http://www.index.hr/images2/3529256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457700"/>
            <a:ext cx="3505201" cy="2057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2" descr="C:\Users\Marijeta\Downloads\sar mone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457700"/>
            <a:ext cx="2667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733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11124</TotalTime>
  <Words>158</Words>
  <Application>Microsoft Office PowerPoint</Application>
  <PresentationFormat>Prikaz na zaslonu (4:3)</PresentationFormat>
  <Paragraphs>417</Paragraphs>
  <Slides>25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12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25</vt:i4>
      </vt:variant>
    </vt:vector>
  </HeadingPairs>
  <TitlesOfParts>
    <vt:vector size="38" baseType="lpstr">
      <vt:lpstr>Akbar</vt:lpstr>
      <vt:lpstr>AR DELANEY</vt:lpstr>
      <vt:lpstr>Arial</vt:lpstr>
      <vt:lpstr>Calibri</vt:lpstr>
      <vt:lpstr>Calibri Light</vt:lpstr>
      <vt:lpstr>Californian FB</vt:lpstr>
      <vt:lpstr>Courier New</vt:lpstr>
      <vt:lpstr>Segoe Script</vt:lpstr>
      <vt:lpstr>Segoe Script (Headings)</vt:lpstr>
      <vt:lpstr>Segoe UI Semibold</vt:lpstr>
      <vt:lpstr>Segoe UI Symbol</vt:lpstr>
      <vt:lpstr>Times New Roman</vt:lpstr>
      <vt:lpstr>Office Theme</vt:lpstr>
      <vt:lpstr>   </vt:lpstr>
      <vt:lpstr>    OOOOOOOOOO          OBITELJ                        NEKAD I DANAS    SVAK</vt:lpstr>
      <vt:lpstr>PowerPoint prezentacija</vt:lpstr>
      <vt:lpstr>PowerPoint prezentacija</vt:lpstr>
      <vt:lpstr>PowerPoint prezentacija</vt:lpstr>
      <vt:lpstr>PowerPoint prezentacija</vt:lpstr>
      <vt:lpstr>                  DJECA DANAS</vt:lpstr>
      <vt:lpstr>                        NISU DJECA KRIVA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            </vt:lpstr>
      <vt:lpstr>Designated Study Time </vt:lpstr>
      <vt:lpstr>PowerPoint prezentacija</vt:lpstr>
      <vt:lpstr>Helpful links for Parents</vt:lpstr>
      <vt:lpstr>Show Interest in your child’s assignments and projects</vt:lpstr>
      <vt:lpstr>   </vt:lpstr>
      <vt:lpstr>   </vt:lpstr>
      <vt:lpstr>   </vt:lpstr>
      <vt:lpstr>   </vt:lpstr>
      <vt:lpstr>   </vt:lpstr>
    </vt:vector>
  </TitlesOfParts>
  <Company>LifeWork Strategies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Burnout</dc:title>
  <dc:subject>Burnout and stress</dc:subject>
  <dc:creator>LifeWork Strategies;Maja</dc:creator>
  <cp:lastModifiedBy>Drago Ljevar</cp:lastModifiedBy>
  <cp:revision>455</cp:revision>
  <cp:lastPrinted>2000-03-17T15:44:01Z</cp:lastPrinted>
  <dcterms:created xsi:type="dcterms:W3CDTF">1999-12-15T15:41:31Z</dcterms:created>
  <dcterms:modified xsi:type="dcterms:W3CDTF">2018-02-12T20:53:20Z</dcterms:modified>
  <cp:category>Emotional, Professional</cp:category>
  <cp:contentStatus/>
</cp:coreProperties>
</file>